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4" r:id="rId3"/>
    <p:sldId id="295" r:id="rId4"/>
    <p:sldId id="307" r:id="rId5"/>
    <p:sldId id="304" r:id="rId6"/>
    <p:sldId id="305" r:id="rId7"/>
    <p:sldId id="296" r:id="rId8"/>
    <p:sldId id="297" r:id="rId9"/>
    <p:sldId id="298" r:id="rId10"/>
    <p:sldId id="300" r:id="rId11"/>
    <p:sldId id="301" r:id="rId12"/>
    <p:sldId id="302" r:id="rId13"/>
    <p:sldId id="299" r:id="rId14"/>
    <p:sldId id="308" r:id="rId15"/>
    <p:sldId id="256" r:id="rId16"/>
    <p:sldId id="257" r:id="rId17"/>
    <p:sldId id="274" r:id="rId18"/>
    <p:sldId id="277" r:id="rId19"/>
    <p:sldId id="258" r:id="rId20"/>
    <p:sldId id="275" r:id="rId21"/>
    <p:sldId id="278" r:id="rId22"/>
    <p:sldId id="280" r:id="rId23"/>
    <p:sldId id="279" r:id="rId24"/>
    <p:sldId id="281" r:id="rId25"/>
    <p:sldId id="282" r:id="rId26"/>
    <p:sldId id="283" r:id="rId27"/>
    <p:sldId id="284" r:id="rId28"/>
    <p:sldId id="285" r:id="rId29"/>
    <p:sldId id="286" r:id="rId30"/>
    <p:sldId id="287" r:id="rId31"/>
    <p:sldId id="303" r:id="rId32"/>
    <p:sldId id="288" r:id="rId33"/>
    <p:sldId id="289" r:id="rId34"/>
    <p:sldId id="290" r:id="rId35"/>
    <p:sldId id="291" r:id="rId36"/>
    <p:sldId id="292" r:id="rId3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5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11400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40835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2462497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80882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3507413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1776422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1885542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2285392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109469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169462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C0B8BF3-C832-4F61-9F3C-291DF2078A74}" type="datetimeFigureOut">
              <a:rPr lang="es-ES" smtClean="0"/>
              <a:t>25/11/2025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009E26-D26D-4FAD-8D02-CF6E6638F0DD}" type="slidenum">
              <a:rPr lang="es-ES" smtClean="0"/>
              <a:t>‹Nº›</a:t>
            </a:fld>
            <a:endParaRPr lang="es-ES"/>
          </a:p>
        </p:txBody>
      </p:sp>
    </p:spTree>
    <p:extLst>
      <p:ext uri="{BB962C8B-B14F-4D97-AF65-F5344CB8AC3E}">
        <p14:creationId xmlns:p14="http://schemas.microsoft.com/office/powerpoint/2010/main" val="1856284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B8BF3-C832-4F61-9F3C-291DF2078A74}" type="datetimeFigureOut">
              <a:rPr lang="es-ES" smtClean="0"/>
              <a:t>25/11/2025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09E26-D26D-4FAD-8D02-CF6E6638F0DD}" type="slidenum">
              <a:rPr lang="es-ES" smtClean="0"/>
              <a:t>‹Nº›</a:t>
            </a:fld>
            <a:endParaRPr lang="es-ES"/>
          </a:p>
        </p:txBody>
      </p:sp>
    </p:spTree>
    <p:extLst>
      <p:ext uri="{BB962C8B-B14F-4D97-AF65-F5344CB8AC3E}">
        <p14:creationId xmlns:p14="http://schemas.microsoft.com/office/powerpoint/2010/main" val="1648982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332656"/>
            <a:ext cx="4572000" cy="5909310"/>
          </a:xfrm>
          <a:prstGeom prst="rect">
            <a:avLst/>
          </a:prstGeom>
        </p:spPr>
        <p:txBody>
          <a:bodyPr>
            <a:spAutoFit/>
          </a:bodyPr>
          <a:lstStyle/>
          <a:p>
            <a:r>
              <a:rPr lang="es-ES" b="1" dirty="0"/>
              <a:t>LOS INSTRUMENTOS MUSICALES DEL LIBRO DEL BUEN AMOR</a:t>
            </a:r>
          </a:p>
          <a:p>
            <a:endParaRPr lang="es-ES" b="1" dirty="0"/>
          </a:p>
          <a:p>
            <a:endParaRPr lang="es-ES" dirty="0"/>
          </a:p>
          <a:p>
            <a:endParaRPr lang="es-ES" dirty="0"/>
          </a:p>
          <a:p>
            <a:pPr algn="just"/>
            <a:r>
              <a:rPr lang="es-ES" dirty="0"/>
              <a:t>A finales de la Edad Media, en el siglo XIV, se escribió uno de los libros más conocidos de la Literatura Española de esta época: El Libro del Buen Amor. Su autor, Juan Ruiz, del que poco conocemos, fue un clérigo, Arcipreste de la ciudad de Hita.</a:t>
            </a:r>
          </a:p>
          <a:p>
            <a:pPr algn="just"/>
            <a:endParaRPr lang="es-ES" dirty="0"/>
          </a:p>
          <a:p>
            <a:pPr algn="just"/>
            <a:r>
              <a:rPr lang="es-ES" dirty="0"/>
              <a:t>Entre las páginas del libro, destaca una relación de instrumentos poco común en la literatura, menos aún en la medieval.</a:t>
            </a:r>
          </a:p>
          <a:p>
            <a:pPr algn="just"/>
            <a:endParaRPr lang="es-ES" dirty="0"/>
          </a:p>
          <a:p>
            <a:pPr algn="just"/>
            <a:r>
              <a:rPr lang="es-ES" dirty="0"/>
              <a:t>Para describir la llegada del Amor, de la alegría o del goce de vivir, D. Juan refiere una fiesta donde los instrumentos, con sus sonidos festivos, ponen música a la aparición triunfal de éste.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091067"/>
            <a:ext cx="3104232"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19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24744"/>
            <a:ext cx="2881921"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851920" y="2564904"/>
            <a:ext cx="4572000" cy="1754326"/>
          </a:xfrm>
          <a:prstGeom prst="rect">
            <a:avLst/>
          </a:prstGeom>
        </p:spPr>
        <p:txBody>
          <a:bodyPr>
            <a:spAutoFit/>
          </a:bodyPr>
          <a:lstStyle/>
          <a:p>
            <a:pPr algn="just"/>
            <a:r>
              <a:rPr lang="es-ES" dirty="0"/>
              <a:t>Las enseñanzas del Camino perviven también a través de obras como las Cantigas.</a:t>
            </a:r>
          </a:p>
          <a:p>
            <a:pPr algn="just"/>
            <a:r>
              <a:rPr lang="es-ES" dirty="0"/>
              <a:t>Estas, son composiciones poético musicales escritas en lengua galaico portuguesa que reflejan la influencia del movimiento trovadoresco francés. </a:t>
            </a:r>
            <a:endParaRPr lang="es-ES" b="1" dirty="0"/>
          </a:p>
        </p:txBody>
      </p:sp>
    </p:spTree>
    <p:extLst>
      <p:ext uri="{BB962C8B-B14F-4D97-AF65-F5344CB8AC3E}">
        <p14:creationId xmlns:p14="http://schemas.microsoft.com/office/powerpoint/2010/main" val="318202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2676190"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316783" y="3916136"/>
            <a:ext cx="4146046" cy="2585323"/>
          </a:xfrm>
          <a:prstGeom prst="rect">
            <a:avLst/>
          </a:prstGeom>
        </p:spPr>
        <p:txBody>
          <a:bodyPr wrap="square">
            <a:spAutoFit/>
          </a:bodyPr>
          <a:lstStyle/>
          <a:p>
            <a:pPr algn="just"/>
            <a:r>
              <a:rPr lang="es-ES" dirty="0"/>
              <a:t>Los trovadores son poetas, hombres y mujeres de origen noble. Sus composiciones estaban dirigidas a una amada o amado (amigo). El poeta se consideraba un vasallo de la persona amada de quien dependía su felicidad o alegría la </a:t>
            </a:r>
            <a:r>
              <a:rPr lang="es-ES" i="1" dirty="0" err="1"/>
              <a:t>joy</a:t>
            </a:r>
            <a:r>
              <a:rPr lang="es-ES" dirty="0"/>
              <a:t> francesa. Este tipo de poesía se desarrolla en los castillos y representa al llamado </a:t>
            </a:r>
            <a:r>
              <a:rPr lang="es-ES" b="1" dirty="0"/>
              <a:t>amor cortés.</a:t>
            </a:r>
          </a:p>
        </p:txBody>
      </p:sp>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830" r="22981"/>
          <a:stretch/>
        </p:blipFill>
        <p:spPr bwMode="auto">
          <a:xfrm>
            <a:off x="395536" y="3592163"/>
            <a:ext cx="2294181" cy="246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458" y="332657"/>
            <a:ext cx="274669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95536" y="3212976"/>
            <a:ext cx="2604182" cy="369332"/>
          </a:xfrm>
          <a:prstGeom prst="rect">
            <a:avLst/>
          </a:prstGeom>
          <a:noFill/>
        </p:spPr>
        <p:txBody>
          <a:bodyPr wrap="square" rtlCol="0">
            <a:spAutoFit/>
          </a:bodyPr>
          <a:lstStyle/>
          <a:p>
            <a:r>
              <a:rPr lang="es-ES" dirty="0"/>
              <a:t>Leonor de Aquitania</a:t>
            </a:r>
          </a:p>
        </p:txBody>
      </p:sp>
      <p:sp>
        <p:nvSpPr>
          <p:cNvPr id="7" name="6 CuadroTexto"/>
          <p:cNvSpPr txBox="1"/>
          <p:nvPr/>
        </p:nvSpPr>
        <p:spPr>
          <a:xfrm>
            <a:off x="5016458" y="3221073"/>
            <a:ext cx="3011926" cy="646331"/>
          </a:xfrm>
          <a:prstGeom prst="rect">
            <a:avLst/>
          </a:prstGeom>
          <a:noFill/>
        </p:spPr>
        <p:txBody>
          <a:bodyPr wrap="square" rtlCol="0">
            <a:spAutoFit/>
          </a:bodyPr>
          <a:lstStyle/>
          <a:p>
            <a:r>
              <a:rPr lang="es-ES" dirty="0"/>
              <a:t>Guillermo de Poitiers, tío de Leonor</a:t>
            </a:r>
          </a:p>
        </p:txBody>
      </p:sp>
      <p:sp>
        <p:nvSpPr>
          <p:cNvPr id="8" name="7 CuadroTexto"/>
          <p:cNvSpPr txBox="1"/>
          <p:nvPr/>
        </p:nvSpPr>
        <p:spPr>
          <a:xfrm>
            <a:off x="359532" y="6290565"/>
            <a:ext cx="2604182" cy="369332"/>
          </a:xfrm>
          <a:prstGeom prst="rect">
            <a:avLst/>
          </a:prstGeom>
          <a:noFill/>
        </p:spPr>
        <p:txBody>
          <a:bodyPr wrap="square" rtlCol="0">
            <a:spAutoFit/>
          </a:bodyPr>
          <a:lstStyle/>
          <a:p>
            <a:r>
              <a:rPr lang="es-ES" dirty="0"/>
              <a:t>Beatriz do </a:t>
            </a:r>
            <a:r>
              <a:rPr lang="es-ES" dirty="0" err="1"/>
              <a:t>Dia</a:t>
            </a:r>
            <a:endParaRPr lang="es-ES" dirty="0"/>
          </a:p>
        </p:txBody>
      </p:sp>
    </p:spTree>
    <p:extLst>
      <p:ext uri="{BB962C8B-B14F-4D97-AF65-F5344CB8AC3E}">
        <p14:creationId xmlns:p14="http://schemas.microsoft.com/office/powerpoint/2010/main" val="2903204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1997839"/>
            <a:ext cx="4572000" cy="2862322"/>
          </a:xfrm>
          <a:prstGeom prst="rect">
            <a:avLst/>
          </a:prstGeom>
        </p:spPr>
        <p:txBody>
          <a:bodyPr>
            <a:spAutoFit/>
          </a:bodyPr>
          <a:lstStyle/>
          <a:p>
            <a:r>
              <a:rPr lang="es-ES" i="1" dirty="0"/>
              <a:t>Cómo querría una tarde tener</a:t>
            </a:r>
          </a:p>
          <a:p>
            <a:r>
              <a:rPr lang="es-ES" i="1" dirty="0"/>
              <a:t>a mi caballero, desnudo, entre los brazos</a:t>
            </a:r>
          </a:p>
          <a:p>
            <a:r>
              <a:rPr lang="es-ES" i="1" dirty="0"/>
              <a:t>y que él se considerase feliz</a:t>
            </a:r>
          </a:p>
          <a:p>
            <a:r>
              <a:rPr lang="es-ES" i="1" dirty="0"/>
              <a:t>con que sólo le hiciese de almohada,</a:t>
            </a:r>
          </a:p>
          <a:p>
            <a:r>
              <a:rPr lang="es-ES" i="1" dirty="0"/>
              <a:t>lo que me deja más encantada</a:t>
            </a:r>
          </a:p>
          <a:p>
            <a:r>
              <a:rPr lang="es-ES" i="1" dirty="0"/>
              <a:t>que </a:t>
            </a:r>
            <a:r>
              <a:rPr lang="es-ES" i="1" dirty="0" err="1"/>
              <a:t>Floris</a:t>
            </a:r>
            <a:r>
              <a:rPr lang="es-ES" i="1" dirty="0"/>
              <a:t> de </a:t>
            </a:r>
            <a:r>
              <a:rPr lang="es-ES" i="1" dirty="0" err="1"/>
              <a:t>Blancaflor</a:t>
            </a:r>
            <a:r>
              <a:rPr lang="es-ES" i="1" dirty="0"/>
              <a:t>:</a:t>
            </a:r>
          </a:p>
          <a:p>
            <a:r>
              <a:rPr lang="es-ES" i="1" dirty="0"/>
              <a:t>Yo le dono mi corazón y mi amor,</a:t>
            </a:r>
          </a:p>
          <a:p>
            <a:r>
              <a:rPr lang="es-ES" i="1" dirty="0"/>
              <a:t>mi razón, mis ojos y mi vida.</a:t>
            </a:r>
          </a:p>
          <a:p>
            <a:r>
              <a:rPr lang="es-ES" i="1" dirty="0"/>
              <a:t>Bello amigo, amable y bueno,</a:t>
            </a:r>
          </a:p>
          <a:p>
            <a:r>
              <a:rPr lang="es-ES" i="1" dirty="0"/>
              <a:t>¿cuándo os tendré en mi poder?</a:t>
            </a:r>
          </a:p>
        </p:txBody>
      </p:sp>
      <p:sp>
        <p:nvSpPr>
          <p:cNvPr id="3" name="2 CuadroTexto"/>
          <p:cNvSpPr txBox="1"/>
          <p:nvPr/>
        </p:nvSpPr>
        <p:spPr>
          <a:xfrm>
            <a:off x="5220072" y="5013176"/>
            <a:ext cx="3168352" cy="369332"/>
          </a:xfrm>
          <a:prstGeom prst="rect">
            <a:avLst/>
          </a:prstGeom>
          <a:noFill/>
        </p:spPr>
        <p:txBody>
          <a:bodyPr wrap="square" rtlCol="0">
            <a:spAutoFit/>
          </a:bodyPr>
          <a:lstStyle/>
          <a:p>
            <a:r>
              <a:rPr lang="es-ES" b="1" dirty="0"/>
              <a:t>Beatriz do </a:t>
            </a:r>
            <a:r>
              <a:rPr lang="es-ES" b="1" dirty="0" err="1"/>
              <a:t>Dia</a:t>
            </a:r>
            <a:r>
              <a:rPr lang="es-ES" b="1" dirty="0"/>
              <a:t> </a:t>
            </a:r>
            <a:r>
              <a:rPr lang="es-ES" dirty="0"/>
              <a:t>(1140-1175)</a:t>
            </a:r>
          </a:p>
        </p:txBody>
      </p:sp>
    </p:spTree>
    <p:extLst>
      <p:ext uri="{BB962C8B-B14F-4D97-AF65-F5344CB8AC3E}">
        <p14:creationId xmlns:p14="http://schemas.microsoft.com/office/powerpoint/2010/main" val="2185020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52" y="1412776"/>
            <a:ext cx="8812695" cy="421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77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1874" y="4653136"/>
            <a:ext cx="8208912" cy="1754326"/>
          </a:xfrm>
          <a:prstGeom prst="rect">
            <a:avLst/>
          </a:prstGeom>
          <a:noFill/>
        </p:spPr>
        <p:txBody>
          <a:bodyPr wrap="square" rtlCol="0">
            <a:spAutoFit/>
          </a:bodyPr>
          <a:lstStyle/>
          <a:p>
            <a:pPr algn="just"/>
            <a:r>
              <a:rPr lang="es-ES" dirty="0"/>
              <a:t>Las </a:t>
            </a:r>
            <a:r>
              <a:rPr lang="es-ES" b="1" dirty="0"/>
              <a:t>Cantigas de Santa María, </a:t>
            </a:r>
            <a:r>
              <a:rPr lang="es-ES" dirty="0"/>
              <a:t>escritas en la corte del </a:t>
            </a:r>
            <a:r>
              <a:rPr lang="es-ES" b="1" dirty="0"/>
              <a:t>Rey Alfonso X el Sabio s. XIII,  </a:t>
            </a:r>
            <a:r>
              <a:rPr lang="es-ES" dirty="0"/>
              <a:t>son una muestra más de esta influencia. En ellas, curiosamente, la dama a la que van dirigida los poemas es la figura de la Virgen María. Si están en esta exposición es porque el manuscrito es una fuente excepcional para el conocimiento de los instrumentos de la época medieval, gracias a las maravillosa miniaturas que decoran sus páginas.</a:t>
            </a:r>
          </a:p>
        </p:txBody>
      </p:sp>
    </p:spTree>
    <p:extLst>
      <p:ext uri="{BB962C8B-B14F-4D97-AF65-F5344CB8AC3E}">
        <p14:creationId xmlns:p14="http://schemas.microsoft.com/office/powerpoint/2010/main" val="98158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503" t="36254" r="43952" b="28619"/>
          <a:stretch/>
        </p:blipFill>
        <p:spPr bwMode="auto">
          <a:xfrm>
            <a:off x="603964" y="3717031"/>
            <a:ext cx="2239844" cy="314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71" y="692696"/>
            <a:ext cx="194421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843808" y="1556792"/>
            <a:ext cx="2160240" cy="923330"/>
          </a:xfrm>
          <a:prstGeom prst="rect">
            <a:avLst/>
          </a:prstGeom>
          <a:noFill/>
        </p:spPr>
        <p:txBody>
          <a:bodyPr wrap="square" rtlCol="0">
            <a:spAutoFit/>
          </a:bodyPr>
          <a:lstStyle/>
          <a:p>
            <a:pPr algn="just"/>
            <a:r>
              <a:rPr lang="es-ES" dirty="0" err="1"/>
              <a:t>Fídula</a:t>
            </a:r>
            <a:r>
              <a:rPr lang="es-ES" dirty="0"/>
              <a:t> de ocho. Músico del Pórtico de la Gloria.</a:t>
            </a:r>
          </a:p>
        </p:txBody>
      </p:sp>
      <p:sp>
        <p:nvSpPr>
          <p:cNvPr id="9" name="8 CuadroTexto"/>
          <p:cNvSpPr txBox="1"/>
          <p:nvPr/>
        </p:nvSpPr>
        <p:spPr>
          <a:xfrm>
            <a:off x="2872320" y="4552311"/>
            <a:ext cx="2160240" cy="646331"/>
          </a:xfrm>
          <a:prstGeom prst="rect">
            <a:avLst/>
          </a:prstGeom>
          <a:noFill/>
        </p:spPr>
        <p:txBody>
          <a:bodyPr wrap="square" rtlCol="0">
            <a:spAutoFit/>
          </a:bodyPr>
          <a:lstStyle/>
          <a:p>
            <a:pPr algn="just"/>
            <a:r>
              <a:rPr lang="es-ES" dirty="0" err="1"/>
              <a:t>Fídula</a:t>
            </a:r>
            <a:r>
              <a:rPr lang="es-ES" dirty="0"/>
              <a:t>. Músico de la Colegiata de Toro </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5013176"/>
            <a:ext cx="3048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73279"/>
            <a:ext cx="1887828" cy="210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7028" y="2828157"/>
            <a:ext cx="23622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3046" y="2828157"/>
            <a:ext cx="3450164" cy="19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749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544616" cy="2308324"/>
          </a:xfrm>
          <a:prstGeom prst="rect">
            <a:avLst/>
          </a:prstGeom>
          <a:noFill/>
        </p:spPr>
        <p:txBody>
          <a:bodyPr wrap="square" rtlCol="0">
            <a:spAutoFit/>
          </a:bodyPr>
          <a:lstStyle/>
          <a:p>
            <a:pPr algn="just"/>
            <a:r>
              <a:rPr lang="es-ES" dirty="0"/>
              <a:t>La </a:t>
            </a:r>
            <a:r>
              <a:rPr lang="es-ES" b="1" dirty="0" err="1"/>
              <a:t>fídula</a:t>
            </a:r>
            <a:r>
              <a:rPr lang="es-ES" dirty="0"/>
              <a:t> es un instrumento de cuerda frotada. Presenta dos variantes en función de la forma de su caja. La que vemos en la Colegiata de Toro y la </a:t>
            </a:r>
            <a:r>
              <a:rPr lang="es-ES" b="1" dirty="0" err="1"/>
              <a:t>fídula</a:t>
            </a:r>
            <a:r>
              <a:rPr lang="es-ES" b="1" dirty="0"/>
              <a:t> de ocho</a:t>
            </a:r>
            <a:r>
              <a:rPr lang="es-ES" dirty="0"/>
              <a:t>, que recibe su nombre por la forma de ocho de su caja y que aparece en el Pórtico de la Gloria. Se tocaba con un arco. No aparece mencionada como tal en el Libro de Buen Amor, pero si una pariente suya la </a:t>
            </a:r>
            <a:r>
              <a:rPr lang="es-ES" b="1" dirty="0"/>
              <a:t>vihuela de arco</a:t>
            </a:r>
            <a:r>
              <a:rPr lang="es-ES" dirty="0"/>
              <a:t>, directa antecesora del actual violín.</a:t>
            </a:r>
          </a:p>
        </p:txBody>
      </p:sp>
      <p:sp>
        <p:nvSpPr>
          <p:cNvPr id="4" name="3 CuadroTexto"/>
          <p:cNvSpPr txBox="1"/>
          <p:nvPr/>
        </p:nvSpPr>
        <p:spPr>
          <a:xfrm>
            <a:off x="719340" y="3861048"/>
            <a:ext cx="5544616" cy="1369606"/>
          </a:xfrm>
          <a:prstGeom prst="rect">
            <a:avLst/>
          </a:prstGeom>
          <a:noFill/>
        </p:spPr>
        <p:txBody>
          <a:bodyPr wrap="square" rtlCol="0">
            <a:spAutoFit/>
          </a:bodyPr>
          <a:lstStyle/>
          <a:p>
            <a:pPr algn="just"/>
            <a:r>
              <a:rPr lang="es-ES" i="1" dirty="0"/>
              <a:t>La </a:t>
            </a:r>
            <a:r>
              <a:rPr lang="es-ES" b="1" i="1" dirty="0"/>
              <a:t>vihuela de arco</a:t>
            </a:r>
            <a:r>
              <a:rPr lang="es-ES" i="1" dirty="0"/>
              <a:t> fas' </a:t>
            </a:r>
            <a:r>
              <a:rPr lang="es-ES" i="1" dirty="0" err="1"/>
              <a:t>dulçes</a:t>
            </a:r>
            <a:r>
              <a:rPr lang="es-ES" i="1" dirty="0"/>
              <a:t> de </a:t>
            </a:r>
            <a:r>
              <a:rPr lang="es-ES" i="1" dirty="0" err="1"/>
              <a:t>bayladas</a:t>
            </a:r>
            <a:r>
              <a:rPr lang="es-ES" i="1" dirty="0"/>
              <a:t>,</a:t>
            </a:r>
            <a:br>
              <a:rPr lang="es-ES" i="1" dirty="0"/>
            </a:br>
            <a:r>
              <a:rPr lang="es-ES" i="1" dirty="0" err="1"/>
              <a:t>adormiendo</a:t>
            </a:r>
            <a:r>
              <a:rPr lang="es-ES" i="1" dirty="0"/>
              <a:t> a </a:t>
            </a:r>
            <a:r>
              <a:rPr lang="es-ES" i="1" dirty="0" err="1"/>
              <a:t>veses</a:t>
            </a:r>
            <a:r>
              <a:rPr lang="es-ES" i="1" dirty="0"/>
              <a:t>, muy alto a las vegadas,</a:t>
            </a:r>
            <a:br>
              <a:rPr lang="es-ES" i="1" dirty="0"/>
            </a:br>
            <a:r>
              <a:rPr lang="es-ES" i="1" dirty="0" err="1"/>
              <a:t>voses</a:t>
            </a:r>
            <a:r>
              <a:rPr lang="es-ES" i="1" dirty="0"/>
              <a:t> </a:t>
            </a:r>
            <a:r>
              <a:rPr lang="es-ES" i="1" dirty="0" err="1"/>
              <a:t>dulses</a:t>
            </a:r>
            <a:r>
              <a:rPr lang="es-ES" i="1" dirty="0"/>
              <a:t>, sabrosas, claras et bien pintadas,</a:t>
            </a:r>
            <a:br>
              <a:rPr lang="es-ES" i="1" dirty="0"/>
            </a:br>
            <a:r>
              <a:rPr lang="es-ES" i="1" dirty="0"/>
              <a:t>a las gentes alegra, todas las tiene pagadas.</a:t>
            </a:r>
          </a:p>
          <a:p>
            <a:pPr algn="r"/>
            <a:r>
              <a:rPr lang="es-ES" sz="1100" i="1" dirty="0"/>
              <a:t>Libro de Buen Amor</a:t>
            </a:r>
          </a:p>
        </p:txBody>
      </p:sp>
      <p:pic>
        <p:nvPicPr>
          <p:cNvPr id="5" name="Imagen 35">
            <a:extLst>
              <a:ext uri="{FF2B5EF4-FFF2-40B4-BE49-F238E27FC236}">
                <a16:creationId xmlns:a16="http://schemas.microsoft.com/office/drawing/2014/main" id="{836B5DBD-5590-40C4-B909-2E3EC183F4CC}"/>
              </a:ext>
            </a:extLst>
          </p:cNvPr>
          <p:cNvPicPr>
            <a:picLocks noChangeAspect="1"/>
          </p:cNvPicPr>
          <p:nvPr/>
        </p:nvPicPr>
        <p:blipFill rotWithShape="1">
          <a:blip r:embed="rId2"/>
          <a:srcRect l="54305" t="39383" r="30764" b="35185"/>
          <a:stretch/>
        </p:blipFill>
        <p:spPr>
          <a:xfrm>
            <a:off x="6804248" y="4777019"/>
            <a:ext cx="1820333" cy="1744135"/>
          </a:xfrm>
          <a:prstGeom prst="rect">
            <a:avLst/>
          </a:prstGeom>
        </p:spPr>
      </p:pic>
    </p:spTree>
    <p:extLst>
      <p:ext uri="{BB962C8B-B14F-4D97-AF65-F5344CB8AC3E}">
        <p14:creationId xmlns:p14="http://schemas.microsoft.com/office/powerpoint/2010/main" val="208953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2772979" y="4869160"/>
            <a:ext cx="2160240" cy="646331"/>
          </a:xfrm>
          <a:prstGeom prst="rect">
            <a:avLst/>
          </a:prstGeom>
          <a:noFill/>
        </p:spPr>
        <p:txBody>
          <a:bodyPr wrap="square" rtlCol="0">
            <a:spAutoFit/>
          </a:bodyPr>
          <a:lstStyle/>
          <a:p>
            <a:pPr algn="just"/>
            <a:r>
              <a:rPr lang="es-ES" dirty="0"/>
              <a:t>Laúd. Músico de la Colegiata de Toro </a:t>
            </a:r>
          </a:p>
        </p:txBody>
      </p:sp>
      <p:pic>
        <p:nvPicPr>
          <p:cNvPr id="11" name="Imagen 1">
            <a:extLst>
              <a:ext uri="{FF2B5EF4-FFF2-40B4-BE49-F238E27FC236}">
                <a16:creationId xmlns:a16="http://schemas.microsoft.com/office/drawing/2014/main" id="{5077561F-CD80-4943-9597-09F439CBFC56}"/>
              </a:ext>
            </a:extLst>
          </p:cNvPr>
          <p:cNvPicPr>
            <a:picLocks noChangeAspect="1"/>
          </p:cNvPicPr>
          <p:nvPr/>
        </p:nvPicPr>
        <p:blipFill rotWithShape="1">
          <a:blip r:embed="rId2"/>
          <a:srcRect t="60016" r="85706" b="10395"/>
          <a:stretch/>
        </p:blipFill>
        <p:spPr>
          <a:xfrm>
            <a:off x="323527" y="3485394"/>
            <a:ext cx="2217643" cy="3055564"/>
          </a:xfrm>
          <a:prstGeom prst="rect">
            <a:avLst/>
          </a:prstGeom>
        </p:spPr>
      </p:pic>
      <p:pic>
        <p:nvPicPr>
          <p:cNvPr id="12" name="Image 17"/>
          <p:cNvPicPr/>
          <p:nvPr/>
        </p:nvPicPr>
        <p:blipFill>
          <a:blip r:embed="rId3" cstate="print"/>
          <a:stretch>
            <a:fillRect/>
          </a:stretch>
        </p:blipFill>
        <p:spPr>
          <a:xfrm>
            <a:off x="323527" y="332656"/>
            <a:ext cx="2103486" cy="2785503"/>
          </a:xfrm>
          <a:prstGeom prst="rect">
            <a:avLst/>
          </a:prstGeom>
        </p:spPr>
      </p:pic>
      <p:sp>
        <p:nvSpPr>
          <p:cNvPr id="13" name="12 CuadroTexto"/>
          <p:cNvSpPr txBox="1"/>
          <p:nvPr/>
        </p:nvSpPr>
        <p:spPr>
          <a:xfrm>
            <a:off x="2627784" y="1402241"/>
            <a:ext cx="2160240" cy="646331"/>
          </a:xfrm>
          <a:prstGeom prst="rect">
            <a:avLst/>
          </a:prstGeom>
          <a:noFill/>
        </p:spPr>
        <p:txBody>
          <a:bodyPr wrap="square" rtlCol="0">
            <a:spAutoFit/>
          </a:bodyPr>
          <a:lstStyle/>
          <a:p>
            <a:pPr algn="just"/>
            <a:r>
              <a:rPr lang="es-ES" dirty="0"/>
              <a:t>Laúd. Pórtico de la Gloria.</a:t>
            </a:r>
          </a:p>
        </p:txBody>
      </p:sp>
      <p:pic>
        <p:nvPicPr>
          <p:cNvPr id="14" name="Imagen 6">
            <a:extLst>
              <a:ext uri="{FF2B5EF4-FFF2-40B4-BE49-F238E27FC236}">
                <a16:creationId xmlns:a16="http://schemas.microsoft.com/office/drawing/2014/main" id="{ACB32D30-0CDF-4DFE-B5EB-44526361C6B1}"/>
              </a:ext>
            </a:extLst>
          </p:cNvPr>
          <p:cNvPicPr>
            <a:picLocks noChangeAspect="1"/>
          </p:cNvPicPr>
          <p:nvPr/>
        </p:nvPicPr>
        <p:blipFill>
          <a:blip r:embed="rId4"/>
          <a:stretch>
            <a:fillRect/>
          </a:stretch>
        </p:blipFill>
        <p:spPr>
          <a:xfrm>
            <a:off x="6390348" y="404664"/>
            <a:ext cx="1715559" cy="2223364"/>
          </a:xfrm>
          <a:prstGeom prst="rect">
            <a:avLst/>
          </a:prstGeom>
        </p:spPr>
      </p:pic>
      <p:pic>
        <p:nvPicPr>
          <p:cNvPr id="3074" name="Picture 2" descr="laud medieval - Asier de Benito - Viole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292080" y="4246306"/>
            <a:ext cx="3675628" cy="153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17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976664" cy="2031325"/>
          </a:xfrm>
          <a:prstGeom prst="rect">
            <a:avLst/>
          </a:prstGeom>
          <a:noFill/>
        </p:spPr>
        <p:txBody>
          <a:bodyPr wrap="square" rtlCol="0">
            <a:spAutoFit/>
          </a:bodyPr>
          <a:lstStyle/>
          <a:p>
            <a:pPr algn="just"/>
            <a:r>
              <a:rPr lang="es-ES" dirty="0"/>
              <a:t>El laúd. Su caja tiene forma convexa por detrás. Se toca punteando las cuerdas con los dedos. Fue introducido en </a:t>
            </a:r>
            <a:r>
              <a:rPr lang="es-ES" b="1" dirty="0"/>
              <a:t>Europa en el siglo VII </a:t>
            </a:r>
            <a:r>
              <a:rPr lang="es-ES" dirty="0"/>
              <a:t>por los árabes.</a:t>
            </a:r>
          </a:p>
          <a:p>
            <a:pPr algn="just"/>
            <a:r>
              <a:rPr lang="es-ES" dirty="0"/>
              <a:t>La palabra “</a:t>
            </a:r>
            <a:r>
              <a:rPr lang="es-ES" b="1" dirty="0"/>
              <a:t>laúd</a:t>
            </a:r>
            <a:r>
              <a:rPr lang="es-ES" dirty="0"/>
              <a:t>” deriva del árabe al-</a:t>
            </a:r>
            <a:r>
              <a:rPr lang="es-ES" dirty="0" err="1"/>
              <a:t>ʿūd</a:t>
            </a:r>
            <a:r>
              <a:rPr lang="es-ES" dirty="0"/>
              <a:t>, literalmente “la madera” aunque investigaciones recientes sugieren que </a:t>
            </a:r>
            <a:r>
              <a:rPr lang="es-ES" dirty="0" err="1"/>
              <a:t>ʿūd</a:t>
            </a:r>
            <a:r>
              <a:rPr lang="es-ES" dirty="0"/>
              <a:t> es una versión arabizada del nombre persa </a:t>
            </a:r>
            <a:r>
              <a:rPr lang="es-ES" dirty="0" err="1"/>
              <a:t>rud</a:t>
            </a:r>
            <a:r>
              <a:rPr lang="es-ES" dirty="0"/>
              <a:t>, que significa cuerda.</a:t>
            </a:r>
          </a:p>
        </p:txBody>
      </p:sp>
      <p:sp>
        <p:nvSpPr>
          <p:cNvPr id="4" name="3 CuadroTexto"/>
          <p:cNvSpPr txBox="1"/>
          <p:nvPr/>
        </p:nvSpPr>
        <p:spPr>
          <a:xfrm>
            <a:off x="812776" y="4365103"/>
            <a:ext cx="4695328" cy="1646605"/>
          </a:xfrm>
          <a:prstGeom prst="rect">
            <a:avLst/>
          </a:prstGeom>
          <a:noFill/>
        </p:spPr>
        <p:txBody>
          <a:bodyPr wrap="square" rtlCol="0">
            <a:spAutoFit/>
          </a:bodyPr>
          <a:lstStyle/>
          <a:p>
            <a:pPr algn="just"/>
            <a:r>
              <a:rPr lang="es-ES" i="1" dirty="0"/>
              <a:t>Allí sale gritando la guitarra morisca</a:t>
            </a:r>
            <a:br>
              <a:rPr lang="es-ES" i="1" dirty="0"/>
            </a:br>
            <a:r>
              <a:rPr lang="es-ES" i="1" dirty="0"/>
              <a:t>de las </a:t>
            </a:r>
            <a:r>
              <a:rPr lang="es-ES" i="1" dirty="0" err="1"/>
              <a:t>voses</a:t>
            </a:r>
            <a:r>
              <a:rPr lang="es-ES" i="1" dirty="0"/>
              <a:t> aguda e de los puntos arisca,</a:t>
            </a:r>
            <a:br>
              <a:rPr lang="es-ES" i="1" dirty="0"/>
            </a:br>
            <a:r>
              <a:rPr lang="es-ES" i="1" dirty="0"/>
              <a:t>el corpudo </a:t>
            </a:r>
            <a:r>
              <a:rPr lang="es-ES" b="1" i="1" dirty="0"/>
              <a:t>laúd</a:t>
            </a:r>
            <a:r>
              <a:rPr lang="es-ES" i="1" dirty="0"/>
              <a:t> que tiene punto a la trisca,</a:t>
            </a:r>
            <a:br>
              <a:rPr lang="es-ES" i="1" dirty="0"/>
            </a:br>
            <a:r>
              <a:rPr lang="es-ES" i="1" dirty="0"/>
              <a:t>la</a:t>
            </a:r>
            <a:r>
              <a:rPr lang="es-ES" b="1" i="1" dirty="0"/>
              <a:t> </a:t>
            </a:r>
            <a:r>
              <a:rPr lang="es-ES" i="1" dirty="0"/>
              <a:t>guitarra latina con ésos se aprisca.</a:t>
            </a:r>
            <a:br>
              <a:rPr lang="es-ES" i="1" dirty="0"/>
            </a:br>
            <a:endParaRPr lang="es-ES" i="1" dirty="0"/>
          </a:p>
          <a:p>
            <a:pPr algn="r"/>
            <a:r>
              <a:rPr lang="es-ES" sz="1100" i="1" dirty="0"/>
              <a:t>Libro de Buen Amor</a:t>
            </a:r>
          </a:p>
        </p:txBody>
      </p:sp>
      <p:pic>
        <p:nvPicPr>
          <p:cNvPr id="5" name="Imagen 19">
            <a:extLst>
              <a:ext uri="{FF2B5EF4-FFF2-40B4-BE49-F238E27FC236}">
                <a16:creationId xmlns:a16="http://schemas.microsoft.com/office/drawing/2014/main" id="{3087FA59-7748-4F56-96D7-B19DD2C4379E}"/>
              </a:ext>
            </a:extLst>
          </p:cNvPr>
          <p:cNvPicPr>
            <a:picLocks noChangeAspect="1"/>
          </p:cNvPicPr>
          <p:nvPr/>
        </p:nvPicPr>
        <p:blipFill rotWithShape="1">
          <a:blip r:embed="rId2"/>
          <a:srcRect l="54236" t="39876" r="31736" b="34692"/>
          <a:stretch/>
        </p:blipFill>
        <p:spPr>
          <a:xfrm>
            <a:off x="6804248" y="4509120"/>
            <a:ext cx="1710268" cy="1744134"/>
          </a:xfrm>
          <a:prstGeom prst="rect">
            <a:avLst/>
          </a:prstGeom>
        </p:spPr>
      </p:pic>
    </p:spTree>
    <p:extLst>
      <p:ext uri="{BB962C8B-B14F-4D97-AF65-F5344CB8AC3E}">
        <p14:creationId xmlns:p14="http://schemas.microsoft.com/office/powerpoint/2010/main" val="1456884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2"/>
          <p:cNvPicPr/>
          <p:nvPr/>
        </p:nvPicPr>
        <p:blipFill>
          <a:blip r:embed="rId2" cstate="print"/>
          <a:stretch>
            <a:fillRect/>
          </a:stretch>
        </p:blipFill>
        <p:spPr>
          <a:xfrm>
            <a:off x="251520" y="620688"/>
            <a:ext cx="1816100" cy="2425700"/>
          </a:xfrm>
          <a:prstGeom prst="rect">
            <a:avLst/>
          </a:prstGeom>
        </p:spPr>
      </p:pic>
      <p:pic>
        <p:nvPicPr>
          <p:cNvPr id="3" name="Image 13"/>
          <p:cNvPicPr/>
          <p:nvPr/>
        </p:nvPicPr>
        <p:blipFill>
          <a:blip r:embed="rId3" cstate="print"/>
          <a:stretch>
            <a:fillRect/>
          </a:stretch>
        </p:blipFill>
        <p:spPr>
          <a:xfrm>
            <a:off x="2502892" y="620688"/>
            <a:ext cx="1853083" cy="2425700"/>
          </a:xfrm>
          <a:prstGeom prst="rect">
            <a:avLst/>
          </a:prstGeom>
        </p:spPr>
      </p:pic>
      <p:sp>
        <p:nvSpPr>
          <p:cNvPr id="4" name="3 CuadroTexto"/>
          <p:cNvSpPr txBox="1"/>
          <p:nvPr/>
        </p:nvSpPr>
        <p:spPr>
          <a:xfrm>
            <a:off x="330075" y="3284984"/>
            <a:ext cx="4025899" cy="646331"/>
          </a:xfrm>
          <a:prstGeom prst="rect">
            <a:avLst/>
          </a:prstGeom>
          <a:noFill/>
        </p:spPr>
        <p:txBody>
          <a:bodyPr wrap="square" rtlCol="0">
            <a:spAutoFit/>
          </a:bodyPr>
          <a:lstStyle/>
          <a:p>
            <a:pPr algn="just"/>
            <a:r>
              <a:rPr lang="es-ES" dirty="0"/>
              <a:t>El arpa. Es el instrumento más antiguo de entre los del pórtico de la Gloria</a:t>
            </a:r>
          </a:p>
        </p:txBody>
      </p:sp>
      <p:pic>
        <p:nvPicPr>
          <p:cNvPr id="5" name="Picture 2">
            <a:extLst>
              <a:ext uri="{FF2B5EF4-FFF2-40B4-BE49-F238E27FC236}">
                <a16:creationId xmlns:a16="http://schemas.microsoft.com/office/drawing/2014/main" id="{69DC4EC7-3E21-4040-B7A4-9AC88F03C9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278"/>
          <a:stretch/>
        </p:blipFill>
        <p:spPr bwMode="auto">
          <a:xfrm>
            <a:off x="359585" y="3916745"/>
            <a:ext cx="1610383" cy="26985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BAE6225-5651-43F5-ABDB-5BECEF1672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44" t="12440" r="72778" b="60433"/>
          <a:stretch/>
        </p:blipFill>
        <p:spPr bwMode="auto">
          <a:xfrm>
            <a:off x="2067620" y="3916745"/>
            <a:ext cx="2435713" cy="2168787"/>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2378166" y="6309320"/>
            <a:ext cx="4025899" cy="369332"/>
          </a:xfrm>
          <a:prstGeom prst="rect">
            <a:avLst/>
          </a:prstGeom>
          <a:noFill/>
        </p:spPr>
        <p:txBody>
          <a:bodyPr wrap="square" rtlCol="0">
            <a:spAutoFit/>
          </a:bodyPr>
          <a:lstStyle/>
          <a:p>
            <a:pPr algn="just"/>
            <a:r>
              <a:rPr lang="es-ES" dirty="0"/>
              <a:t>El arpa. En la Colegiata de Toro</a:t>
            </a:r>
          </a:p>
        </p:txBody>
      </p:sp>
      <p:pic>
        <p:nvPicPr>
          <p:cNvPr id="8" name="Imagen 4">
            <a:extLst>
              <a:ext uri="{FF2B5EF4-FFF2-40B4-BE49-F238E27FC236}">
                <a16:creationId xmlns:a16="http://schemas.microsoft.com/office/drawing/2014/main" id="{76EF4462-8381-4E86-8D94-F874DAC0A711}"/>
              </a:ext>
            </a:extLst>
          </p:cNvPr>
          <p:cNvPicPr>
            <a:picLocks noChangeAspect="1"/>
          </p:cNvPicPr>
          <p:nvPr/>
        </p:nvPicPr>
        <p:blipFill>
          <a:blip r:embed="rId6"/>
          <a:stretch>
            <a:fillRect/>
          </a:stretch>
        </p:blipFill>
        <p:spPr>
          <a:xfrm>
            <a:off x="5724128" y="927100"/>
            <a:ext cx="2857500" cy="1600200"/>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6538" y="2979905"/>
            <a:ext cx="2134558" cy="319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3">
            <a:extLst>
              <a:ext uri="{FF2B5EF4-FFF2-40B4-BE49-F238E27FC236}">
                <a16:creationId xmlns:a16="http://schemas.microsoft.com/office/drawing/2014/main" id="{1EAAE25B-4F54-48C2-94C7-6FA411901E92}"/>
              </a:ext>
            </a:extLst>
          </p:cNvPr>
          <p:cNvPicPr>
            <a:picLocks noChangeAspect="1"/>
          </p:cNvPicPr>
          <p:nvPr/>
        </p:nvPicPr>
        <p:blipFill>
          <a:blip r:embed="rId8"/>
          <a:stretch>
            <a:fillRect/>
          </a:stretch>
        </p:blipFill>
        <p:spPr>
          <a:xfrm>
            <a:off x="4644008" y="3698709"/>
            <a:ext cx="1648514" cy="2476641"/>
          </a:xfrm>
          <a:prstGeom prst="rect">
            <a:avLst/>
          </a:prstGeom>
        </p:spPr>
      </p:pic>
    </p:spTree>
    <p:extLst>
      <p:ext uri="{BB962C8B-B14F-4D97-AF65-F5344CB8AC3E}">
        <p14:creationId xmlns:p14="http://schemas.microsoft.com/office/powerpoint/2010/main" val="1475675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1268760"/>
            <a:ext cx="67627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971600" y="3933056"/>
            <a:ext cx="7416824" cy="1200329"/>
          </a:xfrm>
          <a:prstGeom prst="rect">
            <a:avLst/>
          </a:prstGeom>
          <a:noFill/>
        </p:spPr>
        <p:txBody>
          <a:bodyPr wrap="square" rtlCol="0">
            <a:spAutoFit/>
          </a:bodyPr>
          <a:lstStyle/>
          <a:p>
            <a:pPr algn="just"/>
            <a:r>
              <a:rPr lang="es-ES" dirty="0"/>
              <a:t>El Camino de Santiago fue mucho más que una camino de peregrinación. Fue además, una vía de entrada e intercambio de las influencias culturales y artísticas provenientes de Europa y que afectaron directamente al desarrollo de la música. </a:t>
            </a:r>
          </a:p>
        </p:txBody>
      </p:sp>
    </p:spTree>
    <p:extLst>
      <p:ext uri="{BB962C8B-B14F-4D97-AF65-F5344CB8AC3E}">
        <p14:creationId xmlns:p14="http://schemas.microsoft.com/office/powerpoint/2010/main" val="3262236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544616" cy="1477328"/>
          </a:xfrm>
          <a:prstGeom prst="rect">
            <a:avLst/>
          </a:prstGeom>
          <a:noFill/>
        </p:spPr>
        <p:txBody>
          <a:bodyPr wrap="square" rtlCol="0">
            <a:spAutoFit/>
          </a:bodyPr>
          <a:lstStyle/>
          <a:p>
            <a:pPr algn="just"/>
            <a:r>
              <a:rPr lang="es-ES" dirty="0"/>
              <a:t>El </a:t>
            </a:r>
            <a:r>
              <a:rPr lang="es-ES" b="1" dirty="0"/>
              <a:t>arpa</a:t>
            </a:r>
            <a:r>
              <a:rPr lang="es-ES" dirty="0"/>
              <a:t> es un instrumento de cuerda punteada, de forma parecida a un triángulo y por ello sus cuerdas son de diferentes longitudes. Existen vestigios de este instrumentos. Aparecen dos ancianos portando una de ellas.</a:t>
            </a:r>
          </a:p>
        </p:txBody>
      </p:sp>
      <p:sp>
        <p:nvSpPr>
          <p:cNvPr id="4" name="3 CuadroTexto"/>
          <p:cNvSpPr txBox="1"/>
          <p:nvPr/>
        </p:nvSpPr>
        <p:spPr>
          <a:xfrm>
            <a:off x="735953" y="2708920"/>
            <a:ext cx="4628135" cy="1646605"/>
          </a:xfrm>
          <a:prstGeom prst="rect">
            <a:avLst/>
          </a:prstGeom>
          <a:noFill/>
        </p:spPr>
        <p:txBody>
          <a:bodyPr wrap="square" rtlCol="0">
            <a:spAutoFit/>
          </a:bodyPr>
          <a:lstStyle/>
          <a:p>
            <a:pPr algn="just"/>
            <a:r>
              <a:rPr lang="es-ES" i="1" dirty="0"/>
              <a:t>Medio caño et </a:t>
            </a:r>
            <a:r>
              <a:rPr lang="es-ES" b="1" i="1" dirty="0"/>
              <a:t>arpa</a:t>
            </a:r>
            <a:r>
              <a:rPr lang="es-ES" i="1" dirty="0"/>
              <a:t> con el </a:t>
            </a:r>
            <a:r>
              <a:rPr lang="es-ES" i="1" dirty="0" err="1"/>
              <a:t>rabé</a:t>
            </a:r>
            <a:r>
              <a:rPr lang="es-ES" i="1" dirty="0"/>
              <a:t> morisco,</a:t>
            </a:r>
            <a:br>
              <a:rPr lang="es-ES" i="1" dirty="0"/>
            </a:br>
            <a:r>
              <a:rPr lang="es-ES" i="1" dirty="0" err="1"/>
              <a:t>entr</a:t>
            </a:r>
            <a:r>
              <a:rPr lang="es-ES" i="1" dirty="0"/>
              <a:t>' ellos </a:t>
            </a:r>
            <a:r>
              <a:rPr lang="es-ES" i="1" dirty="0" err="1"/>
              <a:t>alegrança</a:t>
            </a:r>
            <a:r>
              <a:rPr lang="es-ES" i="1" dirty="0"/>
              <a:t> el </a:t>
            </a:r>
            <a:r>
              <a:rPr lang="es-ES" i="1" dirty="0" err="1"/>
              <a:t>gálipe</a:t>
            </a:r>
            <a:r>
              <a:rPr lang="es-ES" i="1" dirty="0"/>
              <a:t> </a:t>
            </a:r>
            <a:r>
              <a:rPr lang="es-ES" i="1" dirty="0" err="1"/>
              <a:t>françisco</a:t>
            </a:r>
            <a:r>
              <a:rPr lang="es-ES" i="1" dirty="0"/>
              <a:t>,</a:t>
            </a:r>
            <a:br>
              <a:rPr lang="es-ES" i="1" dirty="0"/>
            </a:br>
            <a:r>
              <a:rPr lang="es-ES" i="1" dirty="0"/>
              <a:t>la rota </a:t>
            </a:r>
            <a:r>
              <a:rPr lang="es-ES" i="1" dirty="0" err="1"/>
              <a:t>dis</a:t>
            </a:r>
            <a:r>
              <a:rPr lang="es-ES" i="1" dirty="0"/>
              <a:t>' con ellos más alta que un risco,</a:t>
            </a:r>
            <a:br>
              <a:rPr lang="es-ES" i="1" dirty="0"/>
            </a:br>
            <a:r>
              <a:rPr lang="es-ES" i="1" dirty="0"/>
              <a:t>con ella el tamborete, sin él non vale un prisco.</a:t>
            </a:r>
            <a:br>
              <a:rPr lang="es-ES" i="1" dirty="0"/>
            </a:br>
            <a:endParaRPr lang="es-ES" i="1" dirty="0"/>
          </a:p>
          <a:p>
            <a:pPr algn="just"/>
            <a:r>
              <a:rPr lang="es-ES" sz="1100" i="1" dirty="0"/>
              <a:t>			Libro de Buen Amor</a:t>
            </a:r>
          </a:p>
        </p:txBody>
      </p:sp>
      <p:pic>
        <p:nvPicPr>
          <p:cNvPr id="5" name="Imagen 11">
            <a:extLst>
              <a:ext uri="{FF2B5EF4-FFF2-40B4-BE49-F238E27FC236}">
                <a16:creationId xmlns:a16="http://schemas.microsoft.com/office/drawing/2014/main" id="{94449728-06DC-4F02-82CF-BE01BE632BC7}"/>
              </a:ext>
            </a:extLst>
          </p:cNvPr>
          <p:cNvPicPr>
            <a:picLocks noChangeAspect="1"/>
          </p:cNvPicPr>
          <p:nvPr/>
        </p:nvPicPr>
        <p:blipFill rotWithShape="1">
          <a:blip r:embed="rId2"/>
          <a:srcRect l="54097" t="39383" r="31875" b="35185"/>
          <a:stretch/>
        </p:blipFill>
        <p:spPr>
          <a:xfrm>
            <a:off x="6660232" y="4437112"/>
            <a:ext cx="1710268" cy="1744134"/>
          </a:xfrm>
          <a:prstGeom prst="rect">
            <a:avLst/>
          </a:prstGeom>
        </p:spPr>
      </p:pic>
    </p:spTree>
    <p:extLst>
      <p:ext uri="{BB962C8B-B14F-4D97-AF65-F5344CB8AC3E}">
        <p14:creationId xmlns:p14="http://schemas.microsoft.com/office/powerpoint/2010/main" val="884446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25458" y="4941168"/>
            <a:ext cx="4025899" cy="1200329"/>
          </a:xfrm>
          <a:prstGeom prst="rect">
            <a:avLst/>
          </a:prstGeom>
          <a:noFill/>
        </p:spPr>
        <p:txBody>
          <a:bodyPr wrap="square" rtlCol="0">
            <a:spAutoFit/>
          </a:bodyPr>
          <a:lstStyle/>
          <a:p>
            <a:pPr algn="just"/>
            <a:r>
              <a:rPr lang="es-ES" dirty="0"/>
              <a:t>El </a:t>
            </a:r>
            <a:r>
              <a:rPr lang="es-ES" dirty="0" err="1"/>
              <a:t>organistrum</a:t>
            </a:r>
            <a:r>
              <a:rPr lang="es-ES" dirty="0"/>
              <a:t>. Normalmente, lo tocan dos músicos. Aparece en el Pórtico de la Gloria pero no en la Colegiata ni en Las cantigas de santa María </a:t>
            </a:r>
          </a:p>
        </p:txBody>
      </p:sp>
      <p:pic>
        <p:nvPicPr>
          <p:cNvPr id="10" name="Image 18"/>
          <p:cNvPicPr/>
          <p:nvPr/>
        </p:nvPicPr>
        <p:blipFill rotWithShape="1">
          <a:blip r:embed="rId2" cstate="print"/>
          <a:srcRect l="28001" r="25848"/>
          <a:stretch/>
        </p:blipFill>
        <p:spPr>
          <a:xfrm>
            <a:off x="507841" y="1258090"/>
            <a:ext cx="2880320" cy="3528392"/>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268760"/>
            <a:ext cx="3962003" cy="296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688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5536" y="1916832"/>
            <a:ext cx="5544616" cy="2308324"/>
          </a:xfrm>
          <a:prstGeom prst="rect">
            <a:avLst/>
          </a:prstGeom>
          <a:noFill/>
        </p:spPr>
        <p:txBody>
          <a:bodyPr wrap="square" rtlCol="0">
            <a:spAutoFit/>
          </a:bodyPr>
          <a:lstStyle/>
          <a:p>
            <a:pPr algn="just"/>
            <a:r>
              <a:rPr lang="es-ES" dirty="0"/>
              <a:t>El </a:t>
            </a:r>
            <a:r>
              <a:rPr lang="es-ES" b="1" dirty="0" err="1"/>
              <a:t>organistrum</a:t>
            </a:r>
            <a:r>
              <a:rPr lang="es-ES" b="1" dirty="0"/>
              <a:t> </a:t>
            </a:r>
            <a:r>
              <a:rPr lang="es-ES" dirty="0"/>
              <a:t>llamado también </a:t>
            </a:r>
            <a:r>
              <a:rPr lang="es-ES" i="1" dirty="0" err="1"/>
              <a:t>viela</a:t>
            </a:r>
            <a:r>
              <a:rPr lang="es-ES" i="1" dirty="0"/>
              <a:t> de rueda, </a:t>
            </a:r>
            <a:r>
              <a:rPr lang="es-ES" dirty="0"/>
              <a:t>es un instrumento de cuerda frotada ,normalmente tocado por dos músicos debido a su tamaño. Uno de ellos giraba la manivela que acciona el mecanismo que frota las cuerdas, y el otro acciona el teclado, para obtener los diferentes sonidos. No parece mencionado como tal en el Libro de Buen Amor, pero sí su hermana pequeña la zanfoña.</a:t>
            </a:r>
          </a:p>
        </p:txBody>
      </p:sp>
      <p:pic>
        <p:nvPicPr>
          <p:cNvPr id="4" name="Imagen 21">
            <a:extLst>
              <a:ext uri="{FF2B5EF4-FFF2-40B4-BE49-F238E27FC236}">
                <a16:creationId xmlns:a16="http://schemas.microsoft.com/office/drawing/2014/main" id="{2A170AF5-D5E5-461E-B640-CF6B338B4223}"/>
              </a:ext>
            </a:extLst>
          </p:cNvPr>
          <p:cNvPicPr>
            <a:picLocks noChangeAspect="1"/>
          </p:cNvPicPr>
          <p:nvPr/>
        </p:nvPicPr>
        <p:blipFill rotWithShape="1">
          <a:blip r:embed="rId2"/>
          <a:srcRect l="54375" t="39753" r="31597" b="36049"/>
          <a:stretch/>
        </p:blipFill>
        <p:spPr>
          <a:xfrm>
            <a:off x="6372200" y="4365104"/>
            <a:ext cx="1710268" cy="1659467"/>
          </a:xfrm>
          <a:prstGeom prst="rect">
            <a:avLst/>
          </a:prstGeom>
        </p:spPr>
      </p:pic>
    </p:spTree>
    <p:extLst>
      <p:ext uri="{BB962C8B-B14F-4D97-AF65-F5344CB8AC3E}">
        <p14:creationId xmlns:p14="http://schemas.microsoft.com/office/powerpoint/2010/main" val="306027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75660" y="3169531"/>
            <a:ext cx="4025899" cy="369332"/>
          </a:xfrm>
          <a:prstGeom prst="rect">
            <a:avLst/>
          </a:prstGeom>
          <a:noFill/>
        </p:spPr>
        <p:txBody>
          <a:bodyPr wrap="square" rtlCol="0">
            <a:spAutoFit/>
          </a:bodyPr>
          <a:lstStyle/>
          <a:p>
            <a:pPr algn="just"/>
            <a:r>
              <a:rPr lang="es-ES" dirty="0"/>
              <a:t>El salterio. Pórtico de la Gloria.</a:t>
            </a:r>
          </a:p>
        </p:txBody>
      </p:sp>
      <p:pic>
        <p:nvPicPr>
          <p:cNvPr id="5" name="Image 16"/>
          <p:cNvPicPr/>
          <p:nvPr/>
        </p:nvPicPr>
        <p:blipFill>
          <a:blip r:embed="rId2" cstate="print"/>
          <a:stretch>
            <a:fillRect/>
          </a:stretch>
        </p:blipFill>
        <p:spPr>
          <a:xfrm>
            <a:off x="268136" y="506773"/>
            <a:ext cx="1905000" cy="2540000"/>
          </a:xfrm>
          <a:prstGeom prst="rect">
            <a:avLst/>
          </a:prstGeom>
        </p:spPr>
      </p:pic>
      <p:pic>
        <p:nvPicPr>
          <p:cNvPr id="6" name="Image 15"/>
          <p:cNvPicPr/>
          <p:nvPr/>
        </p:nvPicPr>
        <p:blipFill>
          <a:blip r:embed="rId3" cstate="print"/>
          <a:stretch>
            <a:fillRect/>
          </a:stretch>
        </p:blipFill>
        <p:spPr>
          <a:xfrm>
            <a:off x="2626693" y="497281"/>
            <a:ext cx="1905000" cy="2540000"/>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422" y="310823"/>
            <a:ext cx="2225675"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1">
            <a:extLst>
              <a:ext uri="{FF2B5EF4-FFF2-40B4-BE49-F238E27FC236}">
                <a16:creationId xmlns:a16="http://schemas.microsoft.com/office/drawing/2014/main" id="{7FA1C2EA-18D0-4585-BE9D-7668A7F11DCB}"/>
              </a:ext>
            </a:extLst>
          </p:cNvPr>
          <p:cNvPicPr>
            <a:picLocks noChangeAspect="1"/>
          </p:cNvPicPr>
          <p:nvPr/>
        </p:nvPicPr>
        <p:blipFill rotWithShape="1">
          <a:blip r:embed="rId5"/>
          <a:srcRect l="57222"/>
          <a:stretch/>
        </p:blipFill>
        <p:spPr>
          <a:xfrm>
            <a:off x="268136" y="3628273"/>
            <a:ext cx="1625149" cy="2528742"/>
          </a:xfrm>
          <a:prstGeom prst="rect">
            <a:avLst/>
          </a:prstGeom>
        </p:spPr>
      </p:pic>
      <p:pic>
        <p:nvPicPr>
          <p:cNvPr id="9" name="Imagen 4">
            <a:extLst>
              <a:ext uri="{FF2B5EF4-FFF2-40B4-BE49-F238E27FC236}">
                <a16:creationId xmlns:a16="http://schemas.microsoft.com/office/drawing/2014/main" id="{631055B4-6026-49B9-A62C-E1A23720FCDB}"/>
              </a:ext>
            </a:extLst>
          </p:cNvPr>
          <p:cNvPicPr>
            <a:picLocks noChangeAspect="1"/>
          </p:cNvPicPr>
          <p:nvPr/>
        </p:nvPicPr>
        <p:blipFill>
          <a:blip r:embed="rId6"/>
          <a:stretch>
            <a:fillRect/>
          </a:stretch>
        </p:blipFill>
        <p:spPr>
          <a:xfrm>
            <a:off x="2197197" y="3645024"/>
            <a:ext cx="1424644" cy="2433766"/>
          </a:xfrm>
          <a:prstGeom prst="rect">
            <a:avLst/>
          </a:prstGeom>
        </p:spPr>
      </p:pic>
      <p:sp>
        <p:nvSpPr>
          <p:cNvPr id="11" name="10 CuadroTexto"/>
          <p:cNvSpPr txBox="1"/>
          <p:nvPr/>
        </p:nvSpPr>
        <p:spPr>
          <a:xfrm>
            <a:off x="163326" y="6211669"/>
            <a:ext cx="2664320" cy="646331"/>
          </a:xfrm>
          <a:prstGeom prst="rect">
            <a:avLst/>
          </a:prstGeom>
          <a:noFill/>
        </p:spPr>
        <p:txBody>
          <a:bodyPr wrap="square" rtlCol="0">
            <a:spAutoFit/>
          </a:bodyPr>
          <a:lstStyle/>
          <a:p>
            <a:pPr algn="just"/>
            <a:r>
              <a:rPr lang="es-ES" dirty="0"/>
              <a:t>Salterio y salterio de brazo. Colegiata de Toro</a:t>
            </a:r>
          </a:p>
        </p:txBody>
      </p:sp>
      <p:pic>
        <p:nvPicPr>
          <p:cNvPr id="614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7078" y="5085184"/>
            <a:ext cx="2574454" cy="152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8144" y="2805805"/>
            <a:ext cx="2106499" cy="210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4305" y="446820"/>
            <a:ext cx="2159695" cy="198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62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544616" cy="2585323"/>
          </a:xfrm>
          <a:prstGeom prst="rect">
            <a:avLst/>
          </a:prstGeom>
          <a:noFill/>
        </p:spPr>
        <p:txBody>
          <a:bodyPr wrap="square" rtlCol="0">
            <a:spAutoFit/>
          </a:bodyPr>
          <a:lstStyle/>
          <a:p>
            <a:pPr algn="just"/>
            <a:r>
              <a:rPr lang="es-ES" dirty="0"/>
              <a:t>El </a:t>
            </a:r>
            <a:r>
              <a:rPr lang="es-ES" b="1" dirty="0"/>
              <a:t>salterio. </a:t>
            </a:r>
            <a:r>
              <a:rPr lang="es-ES" dirty="0"/>
              <a:t>Instrumento de cuerda que se tensan sobre una caja de madera plana de formas variables, desde la cuadrada a la trapezoidal. Se podía tocar en posición vertical (sobre el pecho), horizontal (sobre las rodillas) e incluso apoyado en el brazo como se ve en una de las imágenes, punteando las cuerdas con los dedos o púas. En el libro de Buen Amor aparece mencionado como salterio y como </a:t>
            </a:r>
            <a:r>
              <a:rPr lang="es-ES" i="1" dirty="0" err="1"/>
              <a:t>qanum</a:t>
            </a:r>
            <a:r>
              <a:rPr lang="es-ES" dirty="0"/>
              <a:t> (caño y medio caño), instrumento antecesor del salterio de origen árabe. </a:t>
            </a:r>
          </a:p>
        </p:txBody>
      </p:sp>
      <p:sp>
        <p:nvSpPr>
          <p:cNvPr id="4" name="3 CuadroTexto"/>
          <p:cNvSpPr txBox="1"/>
          <p:nvPr/>
        </p:nvSpPr>
        <p:spPr>
          <a:xfrm>
            <a:off x="719340" y="3861048"/>
            <a:ext cx="4716756" cy="2031325"/>
          </a:xfrm>
          <a:prstGeom prst="rect">
            <a:avLst/>
          </a:prstGeom>
          <a:noFill/>
        </p:spPr>
        <p:txBody>
          <a:bodyPr wrap="square" rtlCol="0">
            <a:spAutoFit/>
          </a:bodyPr>
          <a:lstStyle/>
          <a:p>
            <a:pPr algn="just"/>
            <a:r>
              <a:rPr lang="es-ES" i="1" dirty="0"/>
              <a:t>…el </a:t>
            </a:r>
            <a:r>
              <a:rPr lang="es-ES" b="1" i="1" dirty="0"/>
              <a:t>salterio</a:t>
            </a:r>
            <a:r>
              <a:rPr lang="es-ES" i="1" dirty="0"/>
              <a:t> con ellos más alto que la mota,</a:t>
            </a:r>
            <a:br>
              <a:rPr lang="es-ES" i="1" dirty="0"/>
            </a:br>
            <a:r>
              <a:rPr lang="es-ES" i="1" dirty="0"/>
              <a:t>la vihuela de péndola con </a:t>
            </a:r>
            <a:r>
              <a:rPr lang="es-ES" i="1" dirty="0" err="1"/>
              <a:t>aquéstos</a:t>
            </a:r>
            <a:r>
              <a:rPr lang="es-ES" i="1" dirty="0"/>
              <a:t> y sota.</a:t>
            </a:r>
          </a:p>
          <a:p>
            <a:pPr algn="just"/>
            <a:r>
              <a:rPr lang="es-ES" b="1" i="1" dirty="0"/>
              <a:t>…Medio caño</a:t>
            </a:r>
            <a:r>
              <a:rPr lang="es-ES" i="1" dirty="0"/>
              <a:t> et arpa con el </a:t>
            </a:r>
            <a:r>
              <a:rPr lang="es-ES" i="1" dirty="0" err="1"/>
              <a:t>rabé</a:t>
            </a:r>
            <a:r>
              <a:rPr lang="es-ES" i="1" dirty="0"/>
              <a:t> morisco,</a:t>
            </a:r>
            <a:br>
              <a:rPr lang="es-ES" i="1" dirty="0"/>
            </a:br>
            <a:r>
              <a:rPr lang="es-ES" i="1" dirty="0" err="1"/>
              <a:t>entr</a:t>
            </a:r>
            <a:r>
              <a:rPr lang="es-ES" i="1" dirty="0"/>
              <a:t>' ellos </a:t>
            </a:r>
            <a:r>
              <a:rPr lang="es-ES" i="1" dirty="0" err="1"/>
              <a:t>alegrança</a:t>
            </a:r>
            <a:r>
              <a:rPr lang="es-ES" i="1" dirty="0"/>
              <a:t> el </a:t>
            </a:r>
            <a:r>
              <a:rPr lang="es-ES" i="1" dirty="0" err="1"/>
              <a:t>gálipe</a:t>
            </a:r>
            <a:r>
              <a:rPr lang="es-ES" i="1" dirty="0"/>
              <a:t> </a:t>
            </a:r>
            <a:r>
              <a:rPr lang="es-ES" i="1" dirty="0" err="1"/>
              <a:t>françisco</a:t>
            </a:r>
            <a:r>
              <a:rPr lang="es-ES" dirty="0"/>
              <a:t> …</a:t>
            </a:r>
            <a:r>
              <a:rPr lang="es-ES" dirty="0" err="1"/>
              <a:t>Dulçe</a:t>
            </a:r>
            <a:r>
              <a:rPr lang="es-ES" dirty="0"/>
              <a:t> </a:t>
            </a:r>
            <a:r>
              <a:rPr lang="es-ES" b="1" dirty="0"/>
              <a:t>caño entero</a:t>
            </a:r>
            <a:r>
              <a:rPr lang="es-ES" dirty="0"/>
              <a:t> sal' con el panderete,</a:t>
            </a:r>
            <a:br>
              <a:rPr lang="es-ES" dirty="0"/>
            </a:br>
            <a:r>
              <a:rPr lang="es-ES" dirty="0"/>
              <a:t>con sonajas de </a:t>
            </a:r>
            <a:r>
              <a:rPr lang="es-ES" dirty="0" err="1"/>
              <a:t>asófar</a:t>
            </a:r>
            <a:r>
              <a:rPr lang="es-ES" dirty="0"/>
              <a:t> </a:t>
            </a:r>
            <a:r>
              <a:rPr lang="es-ES" dirty="0" err="1"/>
              <a:t>fasen</a:t>
            </a:r>
            <a:r>
              <a:rPr lang="es-ES" dirty="0"/>
              <a:t> </a:t>
            </a:r>
            <a:r>
              <a:rPr lang="es-ES" dirty="0" err="1"/>
              <a:t>dulçe</a:t>
            </a:r>
            <a:r>
              <a:rPr lang="es-ES" dirty="0"/>
              <a:t> </a:t>
            </a:r>
            <a:r>
              <a:rPr lang="es-ES" dirty="0" err="1"/>
              <a:t>sonete</a:t>
            </a:r>
            <a:r>
              <a:rPr lang="es-ES" dirty="0"/>
              <a:t>,</a:t>
            </a:r>
            <a:br>
              <a:rPr lang="es-ES" i="1" dirty="0"/>
            </a:br>
            <a:r>
              <a:rPr lang="es-ES" i="1" dirty="0"/>
              <a:t>			</a:t>
            </a:r>
            <a:r>
              <a:rPr lang="es-ES" sz="1100" i="1" dirty="0"/>
              <a:t>Libro de Buen Amor</a:t>
            </a:r>
          </a:p>
        </p:txBody>
      </p:sp>
      <p:pic>
        <p:nvPicPr>
          <p:cNvPr id="5" name="Imagen 27">
            <a:extLst>
              <a:ext uri="{FF2B5EF4-FFF2-40B4-BE49-F238E27FC236}">
                <a16:creationId xmlns:a16="http://schemas.microsoft.com/office/drawing/2014/main" id="{535B5E67-67DC-4731-821B-598C471EFEFA}"/>
              </a:ext>
            </a:extLst>
          </p:cNvPr>
          <p:cNvPicPr>
            <a:picLocks noChangeAspect="1"/>
          </p:cNvPicPr>
          <p:nvPr/>
        </p:nvPicPr>
        <p:blipFill rotWithShape="1">
          <a:blip r:embed="rId2"/>
          <a:srcRect l="54305" t="38518" r="31667" b="34938"/>
          <a:stretch/>
        </p:blipFill>
        <p:spPr>
          <a:xfrm>
            <a:off x="6660232" y="4293096"/>
            <a:ext cx="1710268" cy="1820335"/>
          </a:xfrm>
          <a:prstGeom prst="rect">
            <a:avLst/>
          </a:prstGeom>
        </p:spPr>
      </p:pic>
      <p:pic>
        <p:nvPicPr>
          <p:cNvPr id="6" name="Imagen 29">
            <a:extLst>
              <a:ext uri="{FF2B5EF4-FFF2-40B4-BE49-F238E27FC236}">
                <a16:creationId xmlns:a16="http://schemas.microsoft.com/office/drawing/2014/main" id="{D1A1EF15-85AD-4CC5-897C-081A395B6B0B}"/>
              </a:ext>
            </a:extLst>
          </p:cNvPr>
          <p:cNvPicPr>
            <a:picLocks noChangeAspect="1"/>
          </p:cNvPicPr>
          <p:nvPr/>
        </p:nvPicPr>
        <p:blipFill rotWithShape="1">
          <a:blip r:embed="rId3"/>
          <a:srcRect l="54236" t="39630" r="30833" b="33950"/>
          <a:stretch/>
        </p:blipFill>
        <p:spPr>
          <a:xfrm>
            <a:off x="6660232" y="2301588"/>
            <a:ext cx="1820333" cy="1811867"/>
          </a:xfrm>
          <a:prstGeom prst="rect">
            <a:avLst/>
          </a:prstGeom>
        </p:spPr>
      </p:pic>
    </p:spTree>
    <p:extLst>
      <p:ext uri="{BB962C8B-B14F-4D97-AF65-F5344CB8AC3E}">
        <p14:creationId xmlns:p14="http://schemas.microsoft.com/office/powerpoint/2010/main" val="1346543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119028" y="4346965"/>
            <a:ext cx="2664320" cy="369332"/>
          </a:xfrm>
          <a:prstGeom prst="rect">
            <a:avLst/>
          </a:prstGeom>
          <a:noFill/>
        </p:spPr>
        <p:txBody>
          <a:bodyPr wrap="square" rtlCol="0">
            <a:spAutoFit/>
          </a:bodyPr>
          <a:lstStyle/>
          <a:p>
            <a:pPr algn="r"/>
            <a:r>
              <a:rPr lang="es-ES" dirty="0"/>
              <a:t>Zanfoña. Colegiata de Toro</a:t>
            </a:r>
          </a:p>
        </p:txBody>
      </p:sp>
      <p:sp>
        <p:nvSpPr>
          <p:cNvPr id="12" name="11 CuadroTexto"/>
          <p:cNvSpPr txBox="1"/>
          <p:nvPr/>
        </p:nvSpPr>
        <p:spPr>
          <a:xfrm>
            <a:off x="6026904" y="5411720"/>
            <a:ext cx="2664320" cy="369332"/>
          </a:xfrm>
          <a:prstGeom prst="rect">
            <a:avLst/>
          </a:prstGeom>
          <a:noFill/>
        </p:spPr>
        <p:txBody>
          <a:bodyPr wrap="square" rtlCol="0">
            <a:spAutoFit/>
          </a:bodyPr>
          <a:lstStyle/>
          <a:p>
            <a:pPr algn="just"/>
            <a:r>
              <a:rPr lang="es-ES" dirty="0"/>
              <a:t>Zanfoña</a:t>
            </a:r>
          </a:p>
        </p:txBody>
      </p:sp>
      <p:pic>
        <p:nvPicPr>
          <p:cNvPr id="13" name="Picture 2">
            <a:extLst>
              <a:ext uri="{FF2B5EF4-FFF2-40B4-BE49-F238E27FC236}">
                <a16:creationId xmlns:a16="http://schemas.microsoft.com/office/drawing/2014/main" id="{3C41EC50-DACA-4B24-B283-5221366233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6" t="32055" r="77917" b="36020"/>
          <a:stretch/>
        </p:blipFill>
        <p:spPr bwMode="auto">
          <a:xfrm>
            <a:off x="323528" y="1700808"/>
            <a:ext cx="2255321" cy="234737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3">
            <a:extLst>
              <a:ext uri="{FF2B5EF4-FFF2-40B4-BE49-F238E27FC236}">
                <a16:creationId xmlns:a16="http://schemas.microsoft.com/office/drawing/2014/main" id="{487DBBD1-35F0-4897-8131-566BEBDE944F}"/>
              </a:ext>
            </a:extLst>
          </p:cNvPr>
          <p:cNvPicPr>
            <a:picLocks noChangeAspect="1"/>
          </p:cNvPicPr>
          <p:nvPr/>
        </p:nvPicPr>
        <p:blipFill>
          <a:blip r:embed="rId3"/>
          <a:stretch>
            <a:fillRect/>
          </a:stretch>
        </p:blipFill>
        <p:spPr>
          <a:xfrm>
            <a:off x="5956645" y="3631519"/>
            <a:ext cx="2543175" cy="1800225"/>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6904" y="764704"/>
            <a:ext cx="2030413"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n 4">
            <a:extLst>
              <a:ext uri="{FF2B5EF4-FFF2-40B4-BE49-F238E27FC236}">
                <a16:creationId xmlns:a16="http://schemas.microsoft.com/office/drawing/2014/main" id="{52B7D10F-6130-4A28-ADB6-180BD77E4A44}"/>
              </a:ext>
            </a:extLst>
          </p:cNvPr>
          <p:cNvPicPr>
            <a:picLocks noChangeAspect="1"/>
          </p:cNvPicPr>
          <p:nvPr/>
        </p:nvPicPr>
        <p:blipFill>
          <a:blip r:embed="rId5"/>
          <a:stretch>
            <a:fillRect/>
          </a:stretch>
        </p:blipFill>
        <p:spPr>
          <a:xfrm>
            <a:off x="2859969" y="1339382"/>
            <a:ext cx="1752275" cy="3070225"/>
          </a:xfrm>
          <a:prstGeom prst="rect">
            <a:avLst/>
          </a:prstGeom>
        </p:spPr>
      </p:pic>
    </p:spTree>
    <p:extLst>
      <p:ext uri="{BB962C8B-B14F-4D97-AF65-F5344CB8AC3E}">
        <p14:creationId xmlns:p14="http://schemas.microsoft.com/office/powerpoint/2010/main" val="3514541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544616" cy="1200329"/>
          </a:xfrm>
          <a:prstGeom prst="rect">
            <a:avLst/>
          </a:prstGeom>
          <a:noFill/>
        </p:spPr>
        <p:txBody>
          <a:bodyPr wrap="square" rtlCol="0">
            <a:spAutoFit/>
          </a:bodyPr>
          <a:lstStyle/>
          <a:p>
            <a:pPr algn="just"/>
            <a:r>
              <a:rPr lang="es-ES" dirty="0"/>
              <a:t>La </a:t>
            </a:r>
            <a:r>
              <a:rPr lang="es-ES" b="1" dirty="0"/>
              <a:t>zanfoña</a:t>
            </a:r>
            <a:r>
              <a:rPr lang="es-ES" dirty="0"/>
              <a:t>. Al igual que su hermano mayor el </a:t>
            </a:r>
            <a:r>
              <a:rPr lang="es-ES" dirty="0" err="1"/>
              <a:t>organistrum</a:t>
            </a:r>
            <a:r>
              <a:rPr lang="es-ES" dirty="0"/>
              <a:t>, es un instrumento de cuerda frotada. Su menor tamaño facilita que sea tocada por un único músico.</a:t>
            </a:r>
          </a:p>
        </p:txBody>
      </p:sp>
      <p:sp>
        <p:nvSpPr>
          <p:cNvPr id="4" name="3 CuadroTexto"/>
          <p:cNvSpPr txBox="1"/>
          <p:nvPr/>
        </p:nvSpPr>
        <p:spPr>
          <a:xfrm>
            <a:off x="719340" y="3861048"/>
            <a:ext cx="4860772" cy="1646605"/>
          </a:xfrm>
          <a:prstGeom prst="rect">
            <a:avLst/>
          </a:prstGeom>
          <a:noFill/>
        </p:spPr>
        <p:txBody>
          <a:bodyPr wrap="square" rtlCol="0">
            <a:spAutoFit/>
          </a:bodyPr>
          <a:lstStyle/>
          <a:p>
            <a:pPr algn="just"/>
            <a:r>
              <a:rPr lang="es-ES" i="1" dirty="0" err="1"/>
              <a:t>Dulçema</a:t>
            </a:r>
            <a:r>
              <a:rPr lang="es-ES" i="1" dirty="0"/>
              <a:t>, e </a:t>
            </a:r>
            <a:r>
              <a:rPr lang="es-ES" i="1" dirty="0" err="1"/>
              <a:t>axabeba</a:t>
            </a:r>
            <a:r>
              <a:rPr lang="es-ES" i="1" dirty="0"/>
              <a:t>, el finchado albogón,</a:t>
            </a:r>
            <a:br>
              <a:rPr lang="es-ES" i="1" dirty="0"/>
            </a:br>
            <a:r>
              <a:rPr lang="es-ES" b="1" i="1" dirty="0" err="1"/>
              <a:t>çinfonia</a:t>
            </a:r>
            <a:r>
              <a:rPr lang="es-ES" i="1" dirty="0"/>
              <a:t> e baldosa en esta fiesta son,</a:t>
            </a:r>
            <a:br>
              <a:rPr lang="es-ES" i="1" dirty="0"/>
            </a:br>
            <a:r>
              <a:rPr lang="es-ES" i="1" dirty="0"/>
              <a:t>el </a:t>
            </a:r>
            <a:r>
              <a:rPr lang="es-ES" i="1" dirty="0" err="1"/>
              <a:t>françés</a:t>
            </a:r>
            <a:r>
              <a:rPr lang="es-ES" i="1" dirty="0"/>
              <a:t> </a:t>
            </a:r>
            <a:r>
              <a:rPr lang="es-ES" i="1" dirty="0" err="1"/>
              <a:t>odreçillo</a:t>
            </a:r>
            <a:r>
              <a:rPr lang="es-ES" i="1" dirty="0"/>
              <a:t> con éstos se compón',</a:t>
            </a:r>
            <a:br>
              <a:rPr lang="es-ES" i="1" dirty="0"/>
            </a:br>
            <a:r>
              <a:rPr lang="es-ES" i="1" dirty="0"/>
              <a:t>la </a:t>
            </a:r>
            <a:r>
              <a:rPr lang="es-ES" i="1" dirty="0" err="1"/>
              <a:t>neçiacha</a:t>
            </a:r>
            <a:r>
              <a:rPr lang="es-ES" i="1" dirty="0"/>
              <a:t> mandurria allí fase su son.</a:t>
            </a:r>
            <a:br>
              <a:rPr lang="es-ES" i="1" dirty="0"/>
            </a:br>
            <a:endParaRPr lang="es-ES" i="1" dirty="0"/>
          </a:p>
          <a:p>
            <a:pPr algn="r"/>
            <a:r>
              <a:rPr lang="es-ES" sz="1100" i="1" dirty="0"/>
              <a:t>Libro de Buen Amor</a:t>
            </a:r>
          </a:p>
        </p:txBody>
      </p:sp>
      <p:pic>
        <p:nvPicPr>
          <p:cNvPr id="5" name="Imagen 4">
            <a:extLst>
              <a:ext uri="{FF2B5EF4-FFF2-40B4-BE49-F238E27FC236}">
                <a16:creationId xmlns:a16="http://schemas.microsoft.com/office/drawing/2014/main" id="{D7DED86E-2E49-4F3F-9464-7E5ABA9287EF}"/>
              </a:ext>
            </a:extLst>
          </p:cNvPr>
          <p:cNvPicPr>
            <a:picLocks noChangeAspect="1"/>
          </p:cNvPicPr>
          <p:nvPr/>
        </p:nvPicPr>
        <p:blipFill rotWithShape="1">
          <a:blip r:embed="rId2"/>
          <a:srcRect l="54028" t="39383" r="31389" b="34938"/>
          <a:stretch/>
        </p:blipFill>
        <p:spPr>
          <a:xfrm>
            <a:off x="6948264" y="4149080"/>
            <a:ext cx="1778001" cy="1761067"/>
          </a:xfrm>
          <a:prstGeom prst="rect">
            <a:avLst/>
          </a:prstGeom>
        </p:spPr>
      </p:pic>
    </p:spTree>
    <p:extLst>
      <p:ext uri="{BB962C8B-B14F-4D97-AF65-F5344CB8AC3E}">
        <p14:creationId xmlns:p14="http://schemas.microsoft.com/office/powerpoint/2010/main" val="425375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259767" y="5233328"/>
            <a:ext cx="2664320" cy="369332"/>
          </a:xfrm>
          <a:prstGeom prst="rect">
            <a:avLst/>
          </a:prstGeom>
          <a:noFill/>
        </p:spPr>
        <p:txBody>
          <a:bodyPr wrap="square" rtlCol="0">
            <a:spAutoFit/>
          </a:bodyPr>
          <a:lstStyle/>
          <a:p>
            <a:pPr algn="r"/>
            <a:r>
              <a:rPr lang="es-ES" dirty="0"/>
              <a:t>Gaita. Colegiata de Toro</a:t>
            </a:r>
          </a:p>
        </p:txBody>
      </p:sp>
      <p:pic>
        <p:nvPicPr>
          <p:cNvPr id="8" name="Picture 2">
            <a:extLst>
              <a:ext uri="{FF2B5EF4-FFF2-40B4-BE49-F238E27FC236}">
                <a16:creationId xmlns:a16="http://schemas.microsoft.com/office/drawing/2014/main" id="{98724C3D-4DCC-4931-BA41-7DF9BF7F7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670" y="1412776"/>
            <a:ext cx="2051613" cy="359470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4">
            <a:extLst>
              <a:ext uri="{FF2B5EF4-FFF2-40B4-BE49-F238E27FC236}">
                <a16:creationId xmlns:a16="http://schemas.microsoft.com/office/drawing/2014/main" id="{0AA54992-32C6-4150-8A8B-6FD6FF8589F7}"/>
              </a:ext>
            </a:extLst>
          </p:cNvPr>
          <p:cNvPicPr>
            <a:picLocks noChangeAspect="1"/>
          </p:cNvPicPr>
          <p:nvPr/>
        </p:nvPicPr>
        <p:blipFill>
          <a:blip r:embed="rId3"/>
          <a:stretch>
            <a:fillRect/>
          </a:stretch>
        </p:blipFill>
        <p:spPr>
          <a:xfrm>
            <a:off x="5508104" y="3057550"/>
            <a:ext cx="2857500" cy="2857500"/>
          </a:xfrm>
          <a:prstGeom prst="rect">
            <a:avLst/>
          </a:prstGeom>
        </p:spPr>
      </p:pic>
      <p:pic>
        <p:nvPicPr>
          <p:cNvPr id="10" name="Picture 2" descr="Santa Maria Panel 2 Of Cantiga 19 Of The Cantigas De Of Alfonso X Santa  Maria Bateau">
            <a:extLst>
              <a:ext uri="{FF2B5EF4-FFF2-40B4-BE49-F238E27FC236}">
                <a16:creationId xmlns:a16="http://schemas.microsoft.com/office/drawing/2014/main" id="{727AD5DC-B49C-4CBE-AF5F-A973AC8A0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82599"/>
            <a:ext cx="1965871" cy="219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843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544616" cy="1754326"/>
          </a:xfrm>
          <a:prstGeom prst="rect">
            <a:avLst/>
          </a:prstGeom>
          <a:noFill/>
        </p:spPr>
        <p:txBody>
          <a:bodyPr wrap="square" rtlCol="0">
            <a:spAutoFit/>
          </a:bodyPr>
          <a:lstStyle/>
          <a:p>
            <a:pPr algn="just"/>
            <a:r>
              <a:rPr lang="es-ES" dirty="0"/>
              <a:t>La </a:t>
            </a:r>
            <a:r>
              <a:rPr lang="es-ES" b="1" dirty="0"/>
              <a:t>gaita. </a:t>
            </a:r>
            <a:r>
              <a:rPr lang="es-ES" dirty="0"/>
              <a:t>No aparece en el Pórtico de la Gloria pero si en la Colegiata. Pertenece a la familia de los aerófonos o instrumentos de viento. En el libro de Buen Amor aparece mencionada como </a:t>
            </a:r>
            <a:r>
              <a:rPr lang="es-ES" b="1" dirty="0" err="1"/>
              <a:t>odrecillo</a:t>
            </a:r>
            <a:r>
              <a:rPr lang="es-ES" dirty="0"/>
              <a:t> que era un término antiguo para referirse a la gaita y la francesa cornamusa (instrumento similar a la gaita). </a:t>
            </a:r>
          </a:p>
        </p:txBody>
      </p:sp>
      <p:sp>
        <p:nvSpPr>
          <p:cNvPr id="4" name="3 CuadroTexto"/>
          <p:cNvSpPr txBox="1"/>
          <p:nvPr/>
        </p:nvSpPr>
        <p:spPr>
          <a:xfrm>
            <a:off x="719340" y="3861048"/>
            <a:ext cx="5292820" cy="1477328"/>
          </a:xfrm>
          <a:prstGeom prst="rect">
            <a:avLst/>
          </a:prstGeom>
          <a:noFill/>
        </p:spPr>
        <p:txBody>
          <a:bodyPr wrap="square" rtlCol="0">
            <a:spAutoFit/>
          </a:bodyPr>
          <a:lstStyle/>
          <a:p>
            <a:pPr algn="just"/>
            <a:r>
              <a:rPr lang="es-ES" dirty="0" err="1"/>
              <a:t>Dulçema</a:t>
            </a:r>
            <a:r>
              <a:rPr lang="es-ES" dirty="0"/>
              <a:t>, e </a:t>
            </a:r>
            <a:r>
              <a:rPr lang="es-ES" dirty="0" err="1"/>
              <a:t>axabeba</a:t>
            </a:r>
            <a:r>
              <a:rPr lang="es-ES" dirty="0"/>
              <a:t>, el finchado albogón,</a:t>
            </a:r>
            <a:br>
              <a:rPr lang="es-ES" dirty="0"/>
            </a:br>
            <a:r>
              <a:rPr lang="es-ES" dirty="0" err="1"/>
              <a:t>çinfonia</a:t>
            </a:r>
            <a:r>
              <a:rPr lang="es-ES" dirty="0"/>
              <a:t> e baldosa en esta fiesta son,</a:t>
            </a:r>
            <a:br>
              <a:rPr lang="es-ES" dirty="0"/>
            </a:br>
            <a:r>
              <a:rPr lang="es-ES" dirty="0"/>
              <a:t>el </a:t>
            </a:r>
            <a:r>
              <a:rPr lang="es-ES" dirty="0" err="1"/>
              <a:t>françés</a:t>
            </a:r>
            <a:r>
              <a:rPr lang="es-ES" dirty="0"/>
              <a:t> </a:t>
            </a:r>
            <a:r>
              <a:rPr lang="es-ES" b="1" dirty="0" err="1"/>
              <a:t>odreçillo</a:t>
            </a:r>
            <a:r>
              <a:rPr lang="es-ES" dirty="0"/>
              <a:t> con éstos se compón',</a:t>
            </a:r>
            <a:br>
              <a:rPr lang="es-ES" dirty="0"/>
            </a:br>
            <a:r>
              <a:rPr lang="es-ES" dirty="0"/>
              <a:t>la </a:t>
            </a:r>
            <a:r>
              <a:rPr lang="es-ES" dirty="0" err="1"/>
              <a:t>neçiacha</a:t>
            </a:r>
            <a:r>
              <a:rPr lang="es-ES" dirty="0"/>
              <a:t> mandurria allí fase su son.</a:t>
            </a:r>
            <a:br>
              <a:rPr lang="es-ES" dirty="0"/>
            </a:br>
            <a:r>
              <a:rPr lang="es-ES" dirty="0"/>
              <a:t> 				      </a:t>
            </a:r>
            <a:r>
              <a:rPr lang="es-ES" sz="1100" i="1" dirty="0"/>
              <a:t>Libro de Buen Amor</a:t>
            </a:r>
          </a:p>
        </p:txBody>
      </p:sp>
      <p:pic>
        <p:nvPicPr>
          <p:cNvPr id="5" name="Imagen 17">
            <a:extLst>
              <a:ext uri="{FF2B5EF4-FFF2-40B4-BE49-F238E27FC236}">
                <a16:creationId xmlns:a16="http://schemas.microsoft.com/office/drawing/2014/main" id="{36E32D6F-E04A-4021-9133-2973E6EBE070}"/>
              </a:ext>
            </a:extLst>
          </p:cNvPr>
          <p:cNvPicPr>
            <a:picLocks noChangeAspect="1"/>
          </p:cNvPicPr>
          <p:nvPr/>
        </p:nvPicPr>
        <p:blipFill rotWithShape="1">
          <a:blip r:embed="rId2"/>
          <a:srcRect l="54236" t="39259" r="31736" b="35309"/>
          <a:stretch/>
        </p:blipFill>
        <p:spPr>
          <a:xfrm>
            <a:off x="6876256" y="2492896"/>
            <a:ext cx="1710269" cy="1744134"/>
          </a:xfrm>
          <a:prstGeom prst="rect">
            <a:avLst/>
          </a:prstGeom>
        </p:spPr>
      </p:pic>
    </p:spTree>
    <p:extLst>
      <p:ext uri="{BB962C8B-B14F-4D97-AF65-F5344CB8AC3E}">
        <p14:creationId xmlns:p14="http://schemas.microsoft.com/office/powerpoint/2010/main" val="2192818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140335" y="6092790"/>
            <a:ext cx="2664320" cy="646331"/>
          </a:xfrm>
          <a:prstGeom prst="rect">
            <a:avLst/>
          </a:prstGeom>
          <a:noFill/>
        </p:spPr>
        <p:txBody>
          <a:bodyPr wrap="square" rtlCol="0">
            <a:spAutoFit/>
          </a:bodyPr>
          <a:lstStyle/>
          <a:p>
            <a:pPr algn="just"/>
            <a:r>
              <a:rPr lang="es-ES" dirty="0"/>
              <a:t>Flauta doble. </a:t>
            </a:r>
          </a:p>
          <a:p>
            <a:pPr algn="just"/>
            <a:r>
              <a:rPr lang="es-ES" dirty="0"/>
              <a:t>Colegiata de Toro</a:t>
            </a:r>
          </a:p>
        </p:txBody>
      </p:sp>
      <p:pic>
        <p:nvPicPr>
          <p:cNvPr id="6" name="Picture 2">
            <a:extLst>
              <a:ext uri="{FF2B5EF4-FFF2-40B4-BE49-F238E27FC236}">
                <a16:creationId xmlns:a16="http://schemas.microsoft.com/office/drawing/2014/main" id="{FCBF717C-FFFE-424A-B5BF-5F505DD74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14" y="367408"/>
            <a:ext cx="4273400" cy="284448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40507E94-3CC1-42C6-A558-A04C8046C8DA}"/>
              </a:ext>
            </a:extLst>
          </p:cNvPr>
          <p:cNvPicPr>
            <a:picLocks noChangeAspect="1"/>
          </p:cNvPicPr>
          <p:nvPr/>
        </p:nvPicPr>
        <p:blipFill>
          <a:blip r:embed="rId3"/>
          <a:stretch>
            <a:fillRect/>
          </a:stretch>
        </p:blipFill>
        <p:spPr>
          <a:xfrm>
            <a:off x="264945" y="3933056"/>
            <a:ext cx="2122260" cy="2142067"/>
          </a:xfrm>
          <a:prstGeom prst="rect">
            <a:avLst/>
          </a:prstGeom>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0684" t="42390" r="7972" b="5283"/>
          <a:stretch/>
        </p:blipFill>
        <p:spPr bwMode="auto">
          <a:xfrm>
            <a:off x="7062420" y="367407"/>
            <a:ext cx="1910752" cy="179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288" t="65783" r="67137" b="13921"/>
          <a:stretch/>
        </p:blipFill>
        <p:spPr bwMode="auto">
          <a:xfrm>
            <a:off x="6304554" y="3752399"/>
            <a:ext cx="1577647" cy="295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3387" y="836712"/>
            <a:ext cx="2027563" cy="223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580112" y="3717032"/>
            <a:ext cx="2808312" cy="28803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41453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00708"/>
            <a:ext cx="7892583"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8640"/>
            <a:ext cx="1324433" cy="165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18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544616" cy="2031325"/>
          </a:xfrm>
          <a:prstGeom prst="rect">
            <a:avLst/>
          </a:prstGeom>
          <a:noFill/>
        </p:spPr>
        <p:txBody>
          <a:bodyPr wrap="square" rtlCol="0">
            <a:spAutoFit/>
          </a:bodyPr>
          <a:lstStyle/>
          <a:p>
            <a:pPr algn="just"/>
            <a:r>
              <a:rPr lang="es-ES" dirty="0"/>
              <a:t>La </a:t>
            </a:r>
            <a:r>
              <a:rPr lang="es-ES" b="1" dirty="0"/>
              <a:t>flauta de doble caña</a:t>
            </a:r>
            <a:r>
              <a:rPr lang="es-ES" dirty="0"/>
              <a:t>. Emparentada con el antiguo </a:t>
            </a:r>
            <a:r>
              <a:rPr lang="es-ES" dirty="0" err="1"/>
              <a:t>aulós</a:t>
            </a:r>
            <a:r>
              <a:rPr lang="es-ES" dirty="0"/>
              <a:t> griego, presenta dos tubos sonoros que permiten al músico obtener las diferentes notas musicales mientras insufla el aire por un orificio situado en el extremo superior de ambos tubos. En el libro de Buen Amor aparecen mencionadas las flautas travesera, </a:t>
            </a:r>
            <a:r>
              <a:rPr lang="es-ES" b="1" dirty="0" err="1"/>
              <a:t>axabebas</a:t>
            </a:r>
            <a:r>
              <a:rPr lang="es-ES" dirty="0"/>
              <a:t> pero no la flauta doble.</a:t>
            </a:r>
            <a:endParaRPr lang="es-ES" b="1" dirty="0"/>
          </a:p>
        </p:txBody>
      </p:sp>
      <p:sp>
        <p:nvSpPr>
          <p:cNvPr id="4" name="3 CuadroTexto"/>
          <p:cNvSpPr txBox="1"/>
          <p:nvPr/>
        </p:nvSpPr>
        <p:spPr>
          <a:xfrm>
            <a:off x="719340" y="3861048"/>
            <a:ext cx="4860772" cy="1477328"/>
          </a:xfrm>
          <a:prstGeom prst="rect">
            <a:avLst/>
          </a:prstGeom>
          <a:noFill/>
        </p:spPr>
        <p:txBody>
          <a:bodyPr wrap="square" rtlCol="0">
            <a:spAutoFit/>
          </a:bodyPr>
          <a:lstStyle/>
          <a:p>
            <a:pPr algn="just"/>
            <a:r>
              <a:rPr lang="es-ES" i="1" dirty="0" err="1"/>
              <a:t>Dulçema</a:t>
            </a:r>
            <a:r>
              <a:rPr lang="es-ES" i="1" dirty="0"/>
              <a:t>, e </a:t>
            </a:r>
            <a:r>
              <a:rPr lang="es-ES" b="1" i="1" dirty="0" err="1"/>
              <a:t>axabeba</a:t>
            </a:r>
            <a:r>
              <a:rPr lang="es-ES" i="1" dirty="0"/>
              <a:t>, el finchado albogón,</a:t>
            </a:r>
            <a:br>
              <a:rPr lang="es-ES" i="1" dirty="0"/>
            </a:br>
            <a:r>
              <a:rPr lang="es-ES" i="1" dirty="0" err="1"/>
              <a:t>çinfonia</a:t>
            </a:r>
            <a:r>
              <a:rPr lang="es-ES" i="1" dirty="0"/>
              <a:t> e baldosa en esta fiesta son,</a:t>
            </a:r>
            <a:br>
              <a:rPr lang="es-ES" i="1" dirty="0"/>
            </a:br>
            <a:r>
              <a:rPr lang="es-ES" i="1" dirty="0"/>
              <a:t>el </a:t>
            </a:r>
            <a:r>
              <a:rPr lang="es-ES" i="1" dirty="0" err="1"/>
              <a:t>françés</a:t>
            </a:r>
            <a:r>
              <a:rPr lang="es-ES" i="1" dirty="0"/>
              <a:t> </a:t>
            </a:r>
            <a:r>
              <a:rPr lang="es-ES" i="1" dirty="0" err="1"/>
              <a:t>odreçillo</a:t>
            </a:r>
            <a:r>
              <a:rPr lang="es-ES" i="1" dirty="0"/>
              <a:t> con éstos se compón',</a:t>
            </a:r>
            <a:br>
              <a:rPr lang="es-ES" i="1" dirty="0"/>
            </a:br>
            <a:r>
              <a:rPr lang="es-ES" i="1" dirty="0"/>
              <a:t>la </a:t>
            </a:r>
            <a:r>
              <a:rPr lang="es-ES" i="1" dirty="0" err="1"/>
              <a:t>neçiacha</a:t>
            </a:r>
            <a:r>
              <a:rPr lang="es-ES" i="1" dirty="0"/>
              <a:t> mandurria allí fase su son.</a:t>
            </a:r>
            <a:br>
              <a:rPr lang="es-ES" i="1" dirty="0"/>
            </a:br>
            <a:r>
              <a:rPr lang="es-ES" dirty="0"/>
              <a:t> 			               </a:t>
            </a:r>
            <a:r>
              <a:rPr lang="es-ES" sz="1100" i="1" dirty="0"/>
              <a:t>Libro de Buen Amor</a:t>
            </a:r>
          </a:p>
        </p:txBody>
      </p:sp>
      <p:pic>
        <p:nvPicPr>
          <p:cNvPr id="5" name="Imagen 15">
            <a:extLst>
              <a:ext uri="{FF2B5EF4-FFF2-40B4-BE49-F238E27FC236}">
                <a16:creationId xmlns:a16="http://schemas.microsoft.com/office/drawing/2014/main" id="{E8FFE12D-5676-40A1-B2E4-B7F15CB4195E}"/>
              </a:ext>
            </a:extLst>
          </p:cNvPr>
          <p:cNvPicPr>
            <a:picLocks noChangeAspect="1"/>
          </p:cNvPicPr>
          <p:nvPr/>
        </p:nvPicPr>
        <p:blipFill rotWithShape="1">
          <a:blip r:embed="rId2"/>
          <a:srcRect l="54097" t="39383" r="30973" b="35185"/>
          <a:stretch/>
        </p:blipFill>
        <p:spPr>
          <a:xfrm>
            <a:off x="6660232" y="2636912"/>
            <a:ext cx="1820333" cy="1744135"/>
          </a:xfrm>
          <a:prstGeom prst="rect">
            <a:avLst/>
          </a:prstGeom>
        </p:spPr>
      </p:pic>
    </p:spTree>
    <p:extLst>
      <p:ext uri="{BB962C8B-B14F-4D97-AF65-F5344CB8AC3E}">
        <p14:creationId xmlns:p14="http://schemas.microsoft.com/office/powerpoint/2010/main" val="1100068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847" t="29752" r="40777" b="15534"/>
          <a:stretch/>
        </p:blipFill>
        <p:spPr bwMode="auto">
          <a:xfrm>
            <a:off x="179512" y="412620"/>
            <a:ext cx="1984076" cy="23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4">
            <a:extLst>
              <a:ext uri="{FF2B5EF4-FFF2-40B4-BE49-F238E27FC236}">
                <a16:creationId xmlns:a16="http://schemas.microsoft.com/office/drawing/2014/main" id="{68D82460-7875-4DA6-AD27-5F5F7A996B8A}"/>
              </a:ext>
            </a:extLst>
          </p:cNvPr>
          <p:cNvPicPr>
            <a:picLocks noChangeAspect="1"/>
          </p:cNvPicPr>
          <p:nvPr/>
        </p:nvPicPr>
        <p:blipFill rotWithShape="1">
          <a:blip r:embed="rId3"/>
          <a:srcRect l="1" t="17866" r="278" b="35186"/>
          <a:stretch/>
        </p:blipFill>
        <p:spPr>
          <a:xfrm>
            <a:off x="251520" y="3818946"/>
            <a:ext cx="8756848" cy="2744138"/>
          </a:xfrm>
          <a:prstGeom prst="rect">
            <a:avLst/>
          </a:prstGeom>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944327"/>
            <a:ext cx="2906663" cy="225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10016"/>
            <a:ext cx="1614133" cy="321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186496" y="6506023"/>
            <a:ext cx="5177592" cy="369332"/>
          </a:xfrm>
          <a:prstGeom prst="rect">
            <a:avLst/>
          </a:prstGeom>
          <a:noFill/>
        </p:spPr>
        <p:txBody>
          <a:bodyPr wrap="square" rtlCol="0">
            <a:spAutoFit/>
          </a:bodyPr>
          <a:lstStyle/>
          <a:p>
            <a:pPr algn="just"/>
            <a:r>
              <a:rPr lang="es-ES" dirty="0"/>
              <a:t>Añafiles o trompas. Colegiata de Toro</a:t>
            </a:r>
          </a:p>
        </p:txBody>
      </p:sp>
      <p:sp>
        <p:nvSpPr>
          <p:cNvPr id="9" name="8 CuadroTexto"/>
          <p:cNvSpPr txBox="1"/>
          <p:nvPr/>
        </p:nvSpPr>
        <p:spPr>
          <a:xfrm>
            <a:off x="68723" y="2776258"/>
            <a:ext cx="3456384" cy="923330"/>
          </a:xfrm>
          <a:prstGeom prst="rect">
            <a:avLst/>
          </a:prstGeom>
          <a:noFill/>
        </p:spPr>
        <p:txBody>
          <a:bodyPr wrap="square" rtlCol="0">
            <a:spAutoFit/>
          </a:bodyPr>
          <a:lstStyle/>
          <a:p>
            <a:pPr algn="just"/>
            <a:r>
              <a:rPr lang="es-ES" dirty="0"/>
              <a:t>Ángel trompetero del Pórtico de la Gloria del maestro Esteban. Arco de la derecha.</a:t>
            </a:r>
          </a:p>
        </p:txBody>
      </p:sp>
    </p:spTree>
    <p:extLst>
      <p:ext uri="{BB962C8B-B14F-4D97-AF65-F5344CB8AC3E}">
        <p14:creationId xmlns:p14="http://schemas.microsoft.com/office/powerpoint/2010/main" val="605352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544616" cy="1754326"/>
          </a:xfrm>
          <a:prstGeom prst="rect">
            <a:avLst/>
          </a:prstGeom>
          <a:noFill/>
        </p:spPr>
        <p:txBody>
          <a:bodyPr wrap="square" rtlCol="0">
            <a:spAutoFit/>
          </a:bodyPr>
          <a:lstStyle/>
          <a:p>
            <a:pPr algn="just"/>
            <a:r>
              <a:rPr lang="es-ES" dirty="0"/>
              <a:t>El </a:t>
            </a:r>
            <a:r>
              <a:rPr lang="es-ES" b="1" dirty="0"/>
              <a:t>añafil</a:t>
            </a:r>
            <a:r>
              <a:rPr lang="es-ES" dirty="0"/>
              <a:t> es un instrumento musical de viento metal de origen árabe. Formado por un tubo recto de metal que se ensancha desde la embocadura hasta la salida del aire. Pertenece al grupo de las trompas naturales, ya que no posee orificios ni llaves y sus diferentes sonidos dependen de la cantidad de aire que insufle el músico.</a:t>
            </a:r>
          </a:p>
        </p:txBody>
      </p:sp>
      <p:sp>
        <p:nvSpPr>
          <p:cNvPr id="4" name="3 CuadroTexto"/>
          <p:cNvSpPr txBox="1"/>
          <p:nvPr/>
        </p:nvSpPr>
        <p:spPr>
          <a:xfrm>
            <a:off x="827584" y="3933056"/>
            <a:ext cx="4104456" cy="1369606"/>
          </a:xfrm>
          <a:prstGeom prst="rect">
            <a:avLst/>
          </a:prstGeom>
          <a:noFill/>
        </p:spPr>
        <p:txBody>
          <a:bodyPr wrap="square" rtlCol="0">
            <a:spAutoFit/>
          </a:bodyPr>
          <a:lstStyle/>
          <a:p>
            <a:r>
              <a:rPr lang="es-ES" i="1" dirty="0"/>
              <a:t>Trompas e </a:t>
            </a:r>
            <a:r>
              <a:rPr lang="es-ES" b="1" i="1" dirty="0"/>
              <a:t>añafiles</a:t>
            </a:r>
            <a:r>
              <a:rPr lang="es-ES" i="1" dirty="0"/>
              <a:t> salen con </a:t>
            </a:r>
            <a:r>
              <a:rPr lang="es-ES" i="1" dirty="0" err="1"/>
              <a:t>atambales</a:t>
            </a:r>
            <a:r>
              <a:rPr lang="es-ES" i="1" dirty="0"/>
              <a:t>,</a:t>
            </a:r>
            <a:br>
              <a:rPr lang="es-ES" i="1" dirty="0"/>
            </a:br>
            <a:r>
              <a:rPr lang="es-ES" i="1" dirty="0"/>
              <a:t>non fueron tiempo ha </a:t>
            </a:r>
            <a:r>
              <a:rPr lang="es-ES" i="1" dirty="0" err="1"/>
              <a:t>plasenterías</a:t>
            </a:r>
            <a:r>
              <a:rPr lang="es-ES" i="1" dirty="0"/>
              <a:t> tales,</a:t>
            </a:r>
            <a:br>
              <a:rPr lang="es-ES" i="1" dirty="0"/>
            </a:br>
            <a:r>
              <a:rPr lang="es-ES" i="1" dirty="0"/>
              <a:t>tan grandes alegrías </a:t>
            </a:r>
            <a:r>
              <a:rPr lang="es-ES" i="1" dirty="0" err="1"/>
              <a:t>nin</a:t>
            </a:r>
            <a:r>
              <a:rPr lang="es-ES" i="1" dirty="0"/>
              <a:t> </a:t>
            </a:r>
            <a:r>
              <a:rPr lang="es-ES" i="1" dirty="0" err="1"/>
              <a:t>atán</a:t>
            </a:r>
            <a:r>
              <a:rPr lang="es-ES" i="1" dirty="0"/>
              <a:t> comunales,</a:t>
            </a:r>
            <a:br>
              <a:rPr lang="es-ES" i="1" dirty="0"/>
            </a:br>
            <a:r>
              <a:rPr lang="es-ES" i="1" dirty="0"/>
              <a:t>de juglares van llenas cuestas e eriales.</a:t>
            </a:r>
          </a:p>
          <a:p>
            <a:r>
              <a:rPr lang="es-ES" sz="1100" i="1" dirty="0"/>
              <a:t>			Libro de Buen Amor</a:t>
            </a:r>
          </a:p>
        </p:txBody>
      </p:sp>
      <p:pic>
        <p:nvPicPr>
          <p:cNvPr id="5" name="Imagen 9">
            <a:extLst>
              <a:ext uri="{FF2B5EF4-FFF2-40B4-BE49-F238E27FC236}">
                <a16:creationId xmlns:a16="http://schemas.microsoft.com/office/drawing/2014/main" id="{2BAA5575-7182-4A1E-A8E2-3C30FD7948A2}"/>
              </a:ext>
            </a:extLst>
          </p:cNvPr>
          <p:cNvPicPr>
            <a:picLocks noChangeAspect="1"/>
          </p:cNvPicPr>
          <p:nvPr/>
        </p:nvPicPr>
        <p:blipFill rotWithShape="1">
          <a:blip r:embed="rId2"/>
          <a:srcRect l="54097" t="39506" r="31459" b="35432"/>
          <a:stretch/>
        </p:blipFill>
        <p:spPr>
          <a:xfrm>
            <a:off x="6588224" y="2888178"/>
            <a:ext cx="1761068" cy="1718735"/>
          </a:xfrm>
          <a:prstGeom prst="rect">
            <a:avLst/>
          </a:prstGeom>
        </p:spPr>
      </p:pic>
    </p:spTree>
    <p:extLst>
      <p:ext uri="{BB962C8B-B14F-4D97-AF65-F5344CB8AC3E}">
        <p14:creationId xmlns:p14="http://schemas.microsoft.com/office/powerpoint/2010/main" val="3196752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34079" y="3140968"/>
            <a:ext cx="2664320" cy="646331"/>
          </a:xfrm>
          <a:prstGeom prst="rect">
            <a:avLst/>
          </a:prstGeom>
          <a:noFill/>
        </p:spPr>
        <p:txBody>
          <a:bodyPr wrap="square" rtlCol="0">
            <a:spAutoFit/>
          </a:bodyPr>
          <a:lstStyle/>
          <a:p>
            <a:pPr algn="just"/>
            <a:r>
              <a:rPr lang="es-ES" dirty="0"/>
              <a:t>Albogue</a:t>
            </a:r>
          </a:p>
          <a:p>
            <a:pPr algn="just"/>
            <a:r>
              <a:rPr lang="es-ES" dirty="0"/>
              <a:t>Colegiata de Toro</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3491" b="19880"/>
          <a:stretch/>
        </p:blipFill>
        <p:spPr bwMode="auto">
          <a:xfrm>
            <a:off x="256322" y="692696"/>
            <a:ext cx="4075318" cy="224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n 6">
            <a:extLst>
              <a:ext uri="{FF2B5EF4-FFF2-40B4-BE49-F238E27FC236}">
                <a16:creationId xmlns:a16="http://schemas.microsoft.com/office/drawing/2014/main" id="{38403FC7-535D-48C5-8AF3-D8AE5A1BF735}"/>
              </a:ext>
            </a:extLst>
          </p:cNvPr>
          <p:cNvPicPr>
            <a:picLocks noChangeAspect="1"/>
          </p:cNvPicPr>
          <p:nvPr/>
        </p:nvPicPr>
        <p:blipFill>
          <a:blip r:embed="rId3"/>
          <a:stretch>
            <a:fillRect/>
          </a:stretch>
        </p:blipFill>
        <p:spPr>
          <a:xfrm>
            <a:off x="611560" y="4005064"/>
            <a:ext cx="1306643" cy="2279676"/>
          </a:xfrm>
          <a:prstGeom prst="rect">
            <a:avLst/>
          </a:prstGeom>
        </p:spPr>
      </p:pic>
      <p:pic>
        <p:nvPicPr>
          <p:cNvPr id="10" name="Imagen 2">
            <a:extLst>
              <a:ext uri="{FF2B5EF4-FFF2-40B4-BE49-F238E27FC236}">
                <a16:creationId xmlns:a16="http://schemas.microsoft.com/office/drawing/2014/main" id="{4850C8F3-37FE-4928-8F80-9AD39AD94D19}"/>
              </a:ext>
            </a:extLst>
          </p:cNvPr>
          <p:cNvPicPr>
            <a:picLocks noChangeAspect="1"/>
          </p:cNvPicPr>
          <p:nvPr/>
        </p:nvPicPr>
        <p:blipFill>
          <a:blip r:embed="rId4"/>
          <a:stretch>
            <a:fillRect/>
          </a:stretch>
        </p:blipFill>
        <p:spPr>
          <a:xfrm>
            <a:off x="4572000" y="5395351"/>
            <a:ext cx="3705225" cy="1238250"/>
          </a:xfrm>
          <a:prstGeom prst="rect">
            <a:avLst/>
          </a:prstGeom>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435" y="1307862"/>
            <a:ext cx="230425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9861" t="3843" r="3593" b="50023"/>
          <a:stretch/>
        </p:blipFill>
        <p:spPr bwMode="auto">
          <a:xfrm>
            <a:off x="4676085" y="169532"/>
            <a:ext cx="1571671" cy="145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6131" y="3308913"/>
            <a:ext cx="2215253" cy="197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6300192" y="3698106"/>
            <a:ext cx="2664320" cy="1200329"/>
          </a:xfrm>
          <a:prstGeom prst="rect">
            <a:avLst/>
          </a:prstGeom>
          <a:noFill/>
        </p:spPr>
        <p:txBody>
          <a:bodyPr wrap="square" rtlCol="0">
            <a:spAutoFit/>
          </a:bodyPr>
          <a:lstStyle/>
          <a:p>
            <a:pPr algn="just"/>
            <a:r>
              <a:rPr lang="es-ES" dirty="0"/>
              <a:t>El albogón hermano mayor del albogue que aparece mencionado en el Libro de Buen Amor.</a:t>
            </a:r>
          </a:p>
        </p:txBody>
      </p:sp>
    </p:spTree>
    <p:extLst>
      <p:ext uri="{BB962C8B-B14F-4D97-AF65-F5344CB8AC3E}">
        <p14:creationId xmlns:p14="http://schemas.microsoft.com/office/powerpoint/2010/main" val="2735053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544616" cy="2308324"/>
          </a:xfrm>
          <a:prstGeom prst="rect">
            <a:avLst/>
          </a:prstGeom>
          <a:noFill/>
        </p:spPr>
        <p:txBody>
          <a:bodyPr wrap="square" rtlCol="0">
            <a:spAutoFit/>
          </a:bodyPr>
          <a:lstStyle/>
          <a:p>
            <a:pPr algn="just"/>
            <a:r>
              <a:rPr lang="es-ES" dirty="0"/>
              <a:t>El </a:t>
            </a:r>
            <a:r>
              <a:rPr lang="es-ES" b="1" dirty="0"/>
              <a:t>albogue </a:t>
            </a:r>
            <a:r>
              <a:rPr lang="es-ES" dirty="0"/>
              <a:t>instrumento de viento de origen árabe, que consta de un tubo de madera en cuyos extremos se encuentran 2 piezas de cuerno, una de ellas más grande que la otra. La de mayor tamaño sirve para amplificar el sonido y la pequeña sirve para poner en su interior una caña responsable de generar el sonido. En el Libro de Buen Amor se menciona el albogón que por su tamaño es el hermano mayor del albogue.</a:t>
            </a:r>
          </a:p>
        </p:txBody>
      </p:sp>
      <p:sp>
        <p:nvSpPr>
          <p:cNvPr id="4" name="3 CuadroTexto"/>
          <p:cNvSpPr txBox="1"/>
          <p:nvPr/>
        </p:nvSpPr>
        <p:spPr>
          <a:xfrm>
            <a:off x="719340" y="3861048"/>
            <a:ext cx="4860772" cy="1477328"/>
          </a:xfrm>
          <a:prstGeom prst="rect">
            <a:avLst/>
          </a:prstGeom>
          <a:noFill/>
        </p:spPr>
        <p:txBody>
          <a:bodyPr wrap="square" rtlCol="0">
            <a:spAutoFit/>
          </a:bodyPr>
          <a:lstStyle/>
          <a:p>
            <a:pPr algn="just"/>
            <a:r>
              <a:rPr lang="es-ES" i="1" dirty="0" err="1"/>
              <a:t>Dulçema</a:t>
            </a:r>
            <a:r>
              <a:rPr lang="es-ES" i="1" dirty="0"/>
              <a:t>, e </a:t>
            </a:r>
            <a:r>
              <a:rPr lang="es-ES" i="1" dirty="0" err="1"/>
              <a:t>axabeba</a:t>
            </a:r>
            <a:r>
              <a:rPr lang="es-ES" i="1" dirty="0"/>
              <a:t>, el finchado </a:t>
            </a:r>
            <a:r>
              <a:rPr lang="es-ES" b="1" i="1" dirty="0"/>
              <a:t>albogón</a:t>
            </a:r>
            <a:r>
              <a:rPr lang="es-ES" i="1" dirty="0"/>
              <a:t>,</a:t>
            </a:r>
            <a:br>
              <a:rPr lang="es-ES" i="1" dirty="0"/>
            </a:br>
            <a:r>
              <a:rPr lang="es-ES" i="1" dirty="0" err="1"/>
              <a:t>çinfonia</a:t>
            </a:r>
            <a:r>
              <a:rPr lang="es-ES" i="1" dirty="0"/>
              <a:t> e baldosa en esta fiesta son,</a:t>
            </a:r>
            <a:br>
              <a:rPr lang="es-ES" i="1" dirty="0"/>
            </a:br>
            <a:r>
              <a:rPr lang="es-ES" i="1" dirty="0"/>
              <a:t>el </a:t>
            </a:r>
            <a:r>
              <a:rPr lang="es-ES" i="1" dirty="0" err="1"/>
              <a:t>françés</a:t>
            </a:r>
            <a:r>
              <a:rPr lang="es-ES" i="1" dirty="0"/>
              <a:t> </a:t>
            </a:r>
            <a:r>
              <a:rPr lang="es-ES" i="1" dirty="0" err="1"/>
              <a:t>odreçillo</a:t>
            </a:r>
            <a:r>
              <a:rPr lang="es-ES" i="1" dirty="0"/>
              <a:t> con éstos se compón',</a:t>
            </a:r>
            <a:br>
              <a:rPr lang="es-ES" i="1" dirty="0"/>
            </a:br>
            <a:r>
              <a:rPr lang="es-ES" i="1" dirty="0"/>
              <a:t>la </a:t>
            </a:r>
            <a:r>
              <a:rPr lang="es-ES" i="1" dirty="0" err="1"/>
              <a:t>neçiacha</a:t>
            </a:r>
            <a:r>
              <a:rPr lang="es-ES" i="1" dirty="0"/>
              <a:t> mandurria allí fase su son.</a:t>
            </a:r>
            <a:br>
              <a:rPr lang="es-ES" dirty="0"/>
            </a:br>
            <a:r>
              <a:rPr lang="es-ES" dirty="0"/>
              <a:t> 			</a:t>
            </a:r>
            <a:r>
              <a:rPr lang="es-ES" sz="1100" i="1" dirty="0"/>
              <a:t>Libro de Buen Amor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4271576"/>
            <a:ext cx="20367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8583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34079" y="3140968"/>
            <a:ext cx="2664320" cy="646331"/>
          </a:xfrm>
          <a:prstGeom prst="rect">
            <a:avLst/>
          </a:prstGeom>
          <a:noFill/>
        </p:spPr>
        <p:txBody>
          <a:bodyPr wrap="square" rtlCol="0">
            <a:spAutoFit/>
          </a:bodyPr>
          <a:lstStyle/>
          <a:p>
            <a:pPr algn="just"/>
            <a:r>
              <a:rPr lang="es-ES" dirty="0"/>
              <a:t>Pandero cuadrado</a:t>
            </a:r>
          </a:p>
          <a:p>
            <a:pPr algn="just"/>
            <a:r>
              <a:rPr lang="es-ES" dirty="0"/>
              <a:t>Colegiata de Toro</a:t>
            </a:r>
          </a:p>
        </p:txBody>
      </p:sp>
      <p:pic>
        <p:nvPicPr>
          <p:cNvPr id="8" name="Picture 2">
            <a:extLst>
              <a:ext uri="{FF2B5EF4-FFF2-40B4-BE49-F238E27FC236}">
                <a16:creationId xmlns:a16="http://schemas.microsoft.com/office/drawing/2014/main" id="{04B8C248-2056-46BC-BA73-EACF41676B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48" r="23785"/>
          <a:stretch/>
        </p:blipFill>
        <p:spPr bwMode="auto">
          <a:xfrm>
            <a:off x="273280" y="548680"/>
            <a:ext cx="4429893" cy="190816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5">
            <a:extLst>
              <a:ext uri="{FF2B5EF4-FFF2-40B4-BE49-F238E27FC236}">
                <a16:creationId xmlns:a16="http://schemas.microsoft.com/office/drawing/2014/main" id="{A640CE12-F9A8-46D6-9E1A-051AE9D490BB}"/>
              </a:ext>
            </a:extLst>
          </p:cNvPr>
          <p:cNvPicPr>
            <a:picLocks noChangeAspect="1"/>
          </p:cNvPicPr>
          <p:nvPr/>
        </p:nvPicPr>
        <p:blipFill>
          <a:blip r:embed="rId3"/>
          <a:stretch>
            <a:fillRect/>
          </a:stretch>
        </p:blipFill>
        <p:spPr>
          <a:xfrm>
            <a:off x="293209" y="3787299"/>
            <a:ext cx="1610553" cy="2858558"/>
          </a:xfrm>
          <a:prstGeom prst="rect">
            <a:avLst/>
          </a:prstGeom>
        </p:spPr>
      </p:pic>
      <p:pic>
        <p:nvPicPr>
          <p:cNvPr id="12" name="Imagen 4">
            <a:extLst>
              <a:ext uri="{FF2B5EF4-FFF2-40B4-BE49-F238E27FC236}">
                <a16:creationId xmlns:a16="http://schemas.microsoft.com/office/drawing/2014/main" id="{118BBACB-10A3-4870-8360-62DBECD1F18D}"/>
              </a:ext>
            </a:extLst>
          </p:cNvPr>
          <p:cNvPicPr>
            <a:picLocks noChangeAspect="1"/>
          </p:cNvPicPr>
          <p:nvPr/>
        </p:nvPicPr>
        <p:blipFill>
          <a:blip r:embed="rId4"/>
          <a:stretch>
            <a:fillRect/>
          </a:stretch>
        </p:blipFill>
        <p:spPr>
          <a:xfrm>
            <a:off x="4727426" y="3143250"/>
            <a:ext cx="2857500" cy="3333750"/>
          </a:xfrm>
          <a:prstGeom prst="rect">
            <a:avLst/>
          </a:prstGeom>
        </p:spPr>
      </p:pic>
    </p:spTree>
    <p:extLst>
      <p:ext uri="{BB962C8B-B14F-4D97-AF65-F5344CB8AC3E}">
        <p14:creationId xmlns:p14="http://schemas.microsoft.com/office/powerpoint/2010/main" val="1555298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980728"/>
            <a:ext cx="5544616" cy="2031325"/>
          </a:xfrm>
          <a:prstGeom prst="rect">
            <a:avLst/>
          </a:prstGeom>
          <a:noFill/>
        </p:spPr>
        <p:txBody>
          <a:bodyPr wrap="square" rtlCol="0">
            <a:spAutoFit/>
          </a:bodyPr>
          <a:lstStyle/>
          <a:p>
            <a:pPr algn="just"/>
            <a:r>
              <a:rPr lang="es-ES" dirty="0"/>
              <a:t>El </a:t>
            </a:r>
            <a:r>
              <a:rPr lang="es-ES" b="1" dirty="0"/>
              <a:t>pandero cuadrado</a:t>
            </a:r>
            <a:r>
              <a:rPr lang="es-ES" dirty="0"/>
              <a:t>. Consta de un bastidor cuadrado de madera sobre el cual se atan cuerdas transversales de tripa que suenan a modo de bordonera, es decir cada cuerda emite siempre el mismo sonido (bordón), cubriendo todo el conjunto con piel tensa. Generalmente se toca con la mano aunque hay veces que se golpea con un palo.</a:t>
            </a:r>
          </a:p>
        </p:txBody>
      </p:sp>
      <p:sp>
        <p:nvSpPr>
          <p:cNvPr id="4" name="3 CuadroTexto"/>
          <p:cNvSpPr txBox="1"/>
          <p:nvPr/>
        </p:nvSpPr>
        <p:spPr>
          <a:xfrm>
            <a:off x="719340" y="3861048"/>
            <a:ext cx="4500732" cy="1646605"/>
          </a:xfrm>
          <a:prstGeom prst="rect">
            <a:avLst/>
          </a:prstGeom>
          <a:noFill/>
        </p:spPr>
        <p:txBody>
          <a:bodyPr wrap="square" rtlCol="0">
            <a:spAutoFit/>
          </a:bodyPr>
          <a:lstStyle/>
          <a:p>
            <a:pPr algn="just"/>
            <a:r>
              <a:rPr lang="es-ES" i="1" dirty="0" err="1"/>
              <a:t>Dulçe</a:t>
            </a:r>
            <a:r>
              <a:rPr lang="es-ES" i="1" dirty="0"/>
              <a:t> caño entero sal' con el </a:t>
            </a:r>
            <a:r>
              <a:rPr lang="es-ES" b="1" i="1" dirty="0"/>
              <a:t>panderete</a:t>
            </a:r>
            <a:r>
              <a:rPr lang="es-ES" i="1" dirty="0"/>
              <a:t>,</a:t>
            </a:r>
            <a:br>
              <a:rPr lang="es-ES" i="1" dirty="0"/>
            </a:br>
            <a:r>
              <a:rPr lang="es-ES" i="1" dirty="0"/>
              <a:t>con sonajas de </a:t>
            </a:r>
            <a:r>
              <a:rPr lang="es-ES" i="1" dirty="0" err="1"/>
              <a:t>asófar</a:t>
            </a:r>
            <a:r>
              <a:rPr lang="es-ES" i="1" dirty="0"/>
              <a:t> </a:t>
            </a:r>
            <a:r>
              <a:rPr lang="es-ES" i="1" dirty="0" err="1"/>
              <a:t>fasen</a:t>
            </a:r>
            <a:r>
              <a:rPr lang="es-ES" i="1" dirty="0"/>
              <a:t> </a:t>
            </a:r>
            <a:r>
              <a:rPr lang="es-ES" i="1" dirty="0" err="1"/>
              <a:t>dulçe</a:t>
            </a:r>
            <a:r>
              <a:rPr lang="es-ES" i="1" dirty="0"/>
              <a:t> </a:t>
            </a:r>
            <a:r>
              <a:rPr lang="es-ES" i="1" dirty="0" err="1"/>
              <a:t>sonete</a:t>
            </a:r>
            <a:r>
              <a:rPr lang="es-ES" i="1" dirty="0"/>
              <a:t>,</a:t>
            </a:r>
            <a:br>
              <a:rPr lang="es-ES" i="1" dirty="0"/>
            </a:br>
            <a:r>
              <a:rPr lang="es-ES" i="1" dirty="0"/>
              <a:t>los órganos y </a:t>
            </a:r>
            <a:r>
              <a:rPr lang="es-ES" i="1" dirty="0" err="1"/>
              <a:t>disen</a:t>
            </a:r>
            <a:r>
              <a:rPr lang="es-ES" i="1" dirty="0"/>
              <a:t> </a:t>
            </a:r>
            <a:r>
              <a:rPr lang="es-ES" i="1" dirty="0" err="1"/>
              <a:t>chançones</a:t>
            </a:r>
            <a:r>
              <a:rPr lang="es-ES" i="1" dirty="0"/>
              <a:t> e motete,</a:t>
            </a:r>
            <a:br>
              <a:rPr lang="es-ES" i="1" dirty="0"/>
            </a:br>
            <a:r>
              <a:rPr lang="es-ES" i="1" dirty="0"/>
              <a:t>la </a:t>
            </a:r>
            <a:r>
              <a:rPr lang="es-ES" i="1" dirty="0" err="1"/>
              <a:t>adedura</a:t>
            </a:r>
            <a:r>
              <a:rPr lang="es-ES" i="1" dirty="0"/>
              <a:t> </a:t>
            </a:r>
            <a:r>
              <a:rPr lang="es-ES" i="1" dirty="0" err="1"/>
              <a:t>albardana</a:t>
            </a:r>
            <a:r>
              <a:rPr lang="es-ES" i="1" dirty="0"/>
              <a:t> entre ellos se entremete.</a:t>
            </a:r>
            <a:r>
              <a:rPr lang="es-ES" dirty="0"/>
              <a:t> </a:t>
            </a:r>
          </a:p>
          <a:p>
            <a:pPr algn="just"/>
            <a:r>
              <a:rPr lang="es-ES" sz="1100" i="1" dirty="0"/>
              <a:t>			Libro de Buen Amor</a:t>
            </a:r>
          </a:p>
        </p:txBody>
      </p:sp>
      <p:pic>
        <p:nvPicPr>
          <p:cNvPr id="5" name="Imagen 23">
            <a:extLst>
              <a:ext uri="{FF2B5EF4-FFF2-40B4-BE49-F238E27FC236}">
                <a16:creationId xmlns:a16="http://schemas.microsoft.com/office/drawing/2014/main" id="{1E427B0C-E4C3-4797-9C95-B3DA81262458}"/>
              </a:ext>
            </a:extLst>
          </p:cNvPr>
          <p:cNvPicPr>
            <a:picLocks noChangeAspect="1"/>
          </p:cNvPicPr>
          <p:nvPr/>
        </p:nvPicPr>
        <p:blipFill rotWithShape="1">
          <a:blip r:embed="rId2"/>
          <a:srcRect l="54167" t="39506" r="31805" b="35062"/>
          <a:stretch/>
        </p:blipFill>
        <p:spPr>
          <a:xfrm>
            <a:off x="6660232" y="2780928"/>
            <a:ext cx="1710268" cy="1744134"/>
          </a:xfrm>
          <a:prstGeom prst="rect">
            <a:avLst/>
          </a:prstGeom>
        </p:spPr>
      </p:pic>
    </p:spTree>
    <p:extLst>
      <p:ext uri="{BB962C8B-B14F-4D97-AF65-F5344CB8AC3E}">
        <p14:creationId xmlns:p14="http://schemas.microsoft.com/office/powerpoint/2010/main" val="183517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B48731-CF84-4E3B-BB95-AF23B095F701}"/>
              </a:ext>
            </a:extLst>
          </p:cNvPr>
          <p:cNvPicPr>
            <a:picLocks noChangeAspect="1"/>
          </p:cNvPicPr>
          <p:nvPr/>
        </p:nvPicPr>
        <p:blipFill>
          <a:blip r:embed="rId2"/>
          <a:stretch>
            <a:fillRect/>
          </a:stretch>
        </p:blipFill>
        <p:spPr>
          <a:xfrm>
            <a:off x="91051" y="2496231"/>
            <a:ext cx="8961897" cy="1865538"/>
          </a:xfrm>
          <a:prstGeom prst="rect">
            <a:avLst/>
          </a:prstGeom>
        </p:spPr>
      </p:pic>
    </p:spTree>
    <p:extLst>
      <p:ext uri="{BB962C8B-B14F-4D97-AF65-F5344CB8AC3E}">
        <p14:creationId xmlns:p14="http://schemas.microsoft.com/office/powerpoint/2010/main" val="438322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3246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172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36712"/>
            <a:ext cx="7200000"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899592" y="260648"/>
            <a:ext cx="6984776" cy="369332"/>
          </a:xfrm>
          <a:prstGeom prst="rect">
            <a:avLst/>
          </a:prstGeom>
          <a:noFill/>
        </p:spPr>
        <p:txBody>
          <a:bodyPr wrap="square" rtlCol="0">
            <a:spAutoFit/>
          </a:bodyPr>
          <a:lstStyle/>
          <a:p>
            <a:r>
              <a:rPr lang="es-ES" dirty="0"/>
              <a:t>LA COLEGIATA DE TORO</a:t>
            </a:r>
          </a:p>
        </p:txBody>
      </p:sp>
    </p:spTree>
    <p:extLst>
      <p:ext uri="{BB962C8B-B14F-4D97-AF65-F5344CB8AC3E}">
        <p14:creationId xmlns:p14="http://schemas.microsoft.com/office/powerpoint/2010/main" val="4245363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72816"/>
            <a:ext cx="3239880" cy="323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808" y="908720"/>
            <a:ext cx="3889822"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39552" y="5301208"/>
            <a:ext cx="3384376" cy="646331"/>
          </a:xfrm>
          <a:prstGeom prst="rect">
            <a:avLst/>
          </a:prstGeom>
          <a:noFill/>
        </p:spPr>
        <p:txBody>
          <a:bodyPr wrap="square" rtlCol="0">
            <a:spAutoFit/>
          </a:bodyPr>
          <a:lstStyle/>
          <a:p>
            <a:r>
              <a:rPr lang="es-ES" dirty="0"/>
              <a:t>Músicos de la fachada norte de la Colegiata de Toro</a:t>
            </a:r>
          </a:p>
        </p:txBody>
      </p:sp>
      <p:sp>
        <p:nvSpPr>
          <p:cNvPr id="6" name="5 CuadroTexto"/>
          <p:cNvSpPr txBox="1"/>
          <p:nvPr/>
        </p:nvSpPr>
        <p:spPr>
          <a:xfrm>
            <a:off x="4658249" y="5625437"/>
            <a:ext cx="3384376" cy="646331"/>
          </a:xfrm>
          <a:prstGeom prst="rect">
            <a:avLst/>
          </a:prstGeom>
          <a:noFill/>
        </p:spPr>
        <p:txBody>
          <a:bodyPr wrap="square" rtlCol="0">
            <a:spAutoFit/>
          </a:bodyPr>
          <a:lstStyle/>
          <a:p>
            <a:r>
              <a:rPr lang="es-ES" dirty="0"/>
              <a:t>La puerta de la Majestad de la Colegiata de Toro</a:t>
            </a:r>
          </a:p>
        </p:txBody>
      </p:sp>
    </p:spTree>
    <p:extLst>
      <p:ext uri="{BB962C8B-B14F-4D97-AF65-F5344CB8AC3E}">
        <p14:creationId xmlns:p14="http://schemas.microsoft.com/office/powerpoint/2010/main" val="11511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700808"/>
            <a:ext cx="7056784" cy="3416320"/>
          </a:xfrm>
          <a:prstGeom prst="rect">
            <a:avLst/>
          </a:prstGeom>
        </p:spPr>
        <p:txBody>
          <a:bodyPr wrap="square">
            <a:spAutoFit/>
          </a:bodyPr>
          <a:lstStyle/>
          <a:p>
            <a:pPr algn="just"/>
            <a:r>
              <a:rPr lang="es-ES" b="1" dirty="0">
                <a:solidFill>
                  <a:srgbClr val="333333"/>
                </a:solidFill>
                <a:latin typeface="Georgia" panose="02040502050405020303" pitchFamily="18" charset="0"/>
              </a:rPr>
              <a:t>La Puerta de la Majestad de la Colegiata de Toro. Los Reyes Músicos. </a:t>
            </a:r>
          </a:p>
          <a:p>
            <a:pPr algn="just"/>
            <a:r>
              <a:rPr lang="es-ES" dirty="0"/>
              <a:t>En las arquivoltas de la puerta de la Majestad tenemos otra de las colecciones más importante de instrumentos de la Edad Media policromados. No solo destaca por el número de instrumentos representados sino también por cómo se representan.  Los instrumentos están organizados por familias y niveles. Todos ellos están emparejados simétricamente, consiguiendo traducir un efecto estereofónico a la medieval. No obstante, al igual que sucede en la catedral de Santiago, hay que recordar que las representaciones de los instrumentos no son fieles reproducciones de los mismos. El artista por artista o por desconocimiento se permite ciertas licencias.</a:t>
            </a:r>
          </a:p>
        </p:txBody>
      </p:sp>
    </p:spTree>
    <p:extLst>
      <p:ext uri="{BB962C8B-B14F-4D97-AF65-F5344CB8AC3E}">
        <p14:creationId xmlns:p14="http://schemas.microsoft.com/office/powerpoint/2010/main" val="45509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210" y="188640"/>
            <a:ext cx="8424936" cy="6317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115616" y="1628800"/>
            <a:ext cx="115212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5220072" y="1358775"/>
            <a:ext cx="115212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2413147" y="476672"/>
            <a:ext cx="1152128" cy="50405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5508104" y="458675"/>
            <a:ext cx="1152128" cy="50405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6943408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3046</TotalTime>
  <Words>1942</Words>
  <Application>Microsoft Office PowerPoint</Application>
  <PresentationFormat>Presentación en pantalla (4:3)</PresentationFormat>
  <Paragraphs>83</Paragraphs>
  <Slides>36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36</vt:i4>
      </vt:variant>
    </vt:vector>
  </HeadingPairs>
  <TitlesOfParts>
    <vt:vector size="40" baseType="lpstr">
      <vt:lpstr>Arial</vt:lpstr>
      <vt:lpstr>Calibri</vt:lpstr>
      <vt:lpstr>Georgia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Covadonga</dc:creator>
  <cp:lastModifiedBy>COVADONGA RUIZ GARCIA</cp:lastModifiedBy>
  <cp:revision>40</cp:revision>
  <dcterms:created xsi:type="dcterms:W3CDTF">2025-11-05T06:13:00Z</dcterms:created>
  <dcterms:modified xsi:type="dcterms:W3CDTF">2025-11-25T11:05:04Z</dcterms:modified>
</cp:coreProperties>
</file>